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</p:sldMasterIdLst>
  <p:sldIdLst>
    <p:sldId id="256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1" r:id="rId29"/>
    <p:sldId id="282" r:id="rId30"/>
    <p:sldId id="283" r:id="rId31"/>
    <p:sldId id="284" r:id="rId32"/>
    <p:sldId id="311" r:id="rId33"/>
    <p:sldId id="312" r:id="rId34"/>
    <p:sldId id="313" r:id="rId35"/>
    <p:sldId id="285" r:id="rId36"/>
    <p:sldId id="286" r:id="rId37"/>
    <p:sldId id="287" r:id="rId38"/>
    <p:sldId id="290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slide" Target="slides/slide42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54" Type="http://schemas.openxmlformats.org/officeDocument/2006/relationships/slide" Target="slides/slide4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slide" Target="slides/slide40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57" Type="http://schemas.openxmlformats.org/officeDocument/2006/relationships/slide" Target="slides/slide44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slide" Target="slides/slide39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56" Type="http://schemas.openxmlformats.org/officeDocument/2006/relationships/slide" Target="slides/slide43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59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36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46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55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13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170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692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988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33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83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72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95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2787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2765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24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4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69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7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21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2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75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3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72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0273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808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23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10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61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6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17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05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83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10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94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82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106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43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09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5233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7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2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05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55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0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3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78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31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32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95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1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96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01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72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02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9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38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98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18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73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65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56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8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72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13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5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038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56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55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71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03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85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39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960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958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0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1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07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46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79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73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10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65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405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7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90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51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0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72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56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54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04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85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4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933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92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0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119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64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69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42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09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18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87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24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8357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171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5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326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76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8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2E1-FBCF-4709-9120-7F7AAA00C8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A842CC-481F-450F-8C5F-0AE4DC84977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16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F267-F3CF-4C78-BAB0-9D355A0D144C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BE08-83A2-4C82-806D-9801A337977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84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E5D9-9403-4C75-B511-9445BE25013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3C400-ECB1-494B-837F-9B732D094DF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97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AC87-CB10-44B9-8351-7204FABE8D7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6AD5-7E82-4663-918C-B4049D4876F9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5F2-1490-48F7-B332-104BF8808C7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C95F28-FA7C-4922-948A-A23D43CE334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1601-5C53-4AC4-908A-FF04DB64217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43FF-FA78-4D24-851D-2E798AB14EF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287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0EB-91EF-406B-AFF8-BA82C7BAF08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5F979E-1A85-4D62-BEB0-54D95722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9661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E0CF61-0374-4F76-A597-C7D9CBAA08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B346-0523-4D45-AD72-BA4E4F037FA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98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BD5-7ED9-4BCE-A83F-4F24EB085CA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200-9788-44BD-9D89-0C6E72403E7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592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0D60-DF4F-4A9B-9639-C1961D98989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EB90-E703-4F3A-B0B8-DFB94387CFE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69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2A5E-8001-42D8-B581-507441E32B1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CA7B-ACD2-45F5-9B2F-52767EBCD84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8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658F94-BEB2-45F9-8852-F3C845BBA27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CC4D9B-343A-44E4-BD28-5BB19DEB41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06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53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46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469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71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99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10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381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14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6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082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3E1A74-7E8B-4BFE-BA1A-EE89B39AC73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8FD45-4F4F-4276-B4FE-C6927379A2A7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32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AICE General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Talk to Me: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03920" cy="5410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600" dirty="0" smtClean="0"/>
              <a:t>Did you pick essay prompts from </a:t>
            </a:r>
            <a:r>
              <a:rPr lang="en-US" sz="2600" i="1" dirty="0" smtClean="0"/>
              <a:t>different</a:t>
            </a:r>
            <a:r>
              <a:rPr lang="en-US" sz="2600" dirty="0" smtClean="0"/>
              <a:t> sections?</a:t>
            </a:r>
          </a:p>
          <a:p>
            <a:pPr>
              <a:lnSpc>
                <a:spcPct val="130000"/>
              </a:lnSpc>
            </a:pPr>
            <a:r>
              <a:rPr lang="en-US" sz="2600" dirty="0" smtClean="0"/>
              <a:t>Did you notice the different essay </a:t>
            </a:r>
            <a:r>
              <a:rPr lang="en-US" sz="2600" b="1" dirty="0" smtClean="0"/>
              <a:t>styles</a:t>
            </a:r>
            <a:r>
              <a:rPr lang="en-US" sz="2600" dirty="0" smtClean="0"/>
              <a:t> contained on the exam?  Did this play a role in your selection of prompts?</a:t>
            </a:r>
          </a:p>
          <a:p>
            <a:pPr>
              <a:lnSpc>
                <a:spcPct val="130000"/>
              </a:lnSpc>
            </a:pPr>
            <a:r>
              <a:rPr lang="en-US" sz="2600" dirty="0" smtClean="0"/>
              <a:t>What prompts did you </a:t>
            </a:r>
            <a:r>
              <a:rPr lang="en-US" sz="2600" b="1" dirty="0" smtClean="0"/>
              <a:t>avoid</a:t>
            </a:r>
            <a:r>
              <a:rPr lang="en-US" sz="2600" dirty="0" smtClean="0"/>
              <a:t>?  Why?</a:t>
            </a:r>
          </a:p>
          <a:p>
            <a:pPr>
              <a:lnSpc>
                <a:spcPct val="130000"/>
              </a:lnSpc>
            </a:pPr>
            <a:r>
              <a:rPr lang="en-US" sz="2600" dirty="0" smtClean="0"/>
              <a:t>What prompts </a:t>
            </a:r>
            <a:r>
              <a:rPr lang="en-US" sz="2600" b="1" dirty="0" smtClean="0"/>
              <a:t>enticed</a:t>
            </a:r>
            <a:r>
              <a:rPr lang="en-US" sz="2600" dirty="0" smtClean="0"/>
              <a:t> you?  Why?</a:t>
            </a:r>
          </a:p>
          <a:p>
            <a:pPr>
              <a:lnSpc>
                <a:spcPct val="130000"/>
              </a:lnSpc>
            </a:pPr>
            <a:r>
              <a:rPr lang="en-US" sz="2600" dirty="0" smtClean="0"/>
              <a:t>What </a:t>
            </a:r>
            <a:r>
              <a:rPr lang="en-US" sz="2600" b="1" dirty="0" smtClean="0"/>
              <a:t>support</a:t>
            </a:r>
            <a:r>
              <a:rPr lang="en-US" sz="2600" dirty="0" smtClean="0"/>
              <a:t> ideas did you come up with as you </a:t>
            </a:r>
            <a:r>
              <a:rPr lang="en-US" sz="2600" b="1" dirty="0" smtClean="0"/>
              <a:t>brainstormed</a:t>
            </a:r>
            <a:r>
              <a:rPr lang="en-US" sz="2600" dirty="0" smtClean="0"/>
              <a:t>?  Share them! </a:t>
            </a:r>
          </a:p>
        </p:txBody>
      </p:sp>
    </p:spTree>
    <p:extLst>
      <p:ext uri="{BB962C8B-B14F-4D97-AF65-F5344CB8AC3E}">
        <p14:creationId xmlns:p14="http://schemas.microsoft.com/office/powerpoint/2010/main" val="15394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Essay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5102352"/>
          </a:xfrm>
        </p:spPr>
        <p:txBody>
          <a:bodyPr>
            <a:normAutofit lnSpcReduction="10000"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b="1" u="sng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EXPOSITORY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i="1" u="sng" dirty="0" smtClean="0"/>
              <a:t>GOAL</a:t>
            </a:r>
            <a:r>
              <a:rPr lang="en-US" dirty="0" smtClean="0"/>
              <a:t>: </a:t>
            </a:r>
          </a:p>
          <a:p>
            <a:pPr marL="1097598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to provide information; to objectively EXPLAIN, define, clarify or interpret…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i="1" u="sng" dirty="0" smtClean="0"/>
              <a:t>UNIQUENESSES</a:t>
            </a:r>
            <a:r>
              <a:rPr lang="en-US" dirty="0" smtClean="0"/>
              <a:t>:  </a:t>
            </a:r>
          </a:p>
          <a:p>
            <a:pPr marL="1097598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doesn’t require an argument!  Just tell it like it is!</a:t>
            </a:r>
            <a:endParaRPr lang="en-US" dirty="0"/>
          </a:p>
          <a:p>
            <a:pPr marL="594360" lvl="2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b="1" u="sng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PERSUASIVE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i="1" u="sng" dirty="0" smtClean="0"/>
              <a:t>GOAL</a:t>
            </a:r>
            <a:r>
              <a:rPr lang="en-US" dirty="0" smtClean="0"/>
              <a:t>: </a:t>
            </a:r>
          </a:p>
          <a:p>
            <a:pPr marL="1097598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to take a specific stance on an issue in order to CONVINCE the reader to adopt your way of thinking; to anticipate opposing viewpoints and refute via counter-argument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i="1" u="sng" dirty="0" smtClean="0"/>
              <a:t>UNIQUENESSES</a:t>
            </a:r>
            <a:r>
              <a:rPr lang="en-US" dirty="0" smtClean="0"/>
              <a:t>:</a:t>
            </a:r>
          </a:p>
          <a:p>
            <a:pPr marL="1097598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 biased! Takes ONE side and defends that side ONLY!!  Never supports the opposition, not even for a minute.</a:t>
            </a:r>
          </a:p>
        </p:txBody>
      </p:sp>
      <p:sp>
        <p:nvSpPr>
          <p:cNvPr id="2" name="Rounded Rectangular Callout 1"/>
          <p:cNvSpPr/>
          <p:nvPr/>
        </p:nvSpPr>
        <p:spPr>
          <a:xfrm rot="707634">
            <a:off x="6530260" y="198463"/>
            <a:ext cx="1752600" cy="1447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885505">
            <a:off x="6781800" y="395645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Bauhaus 93" pitchFamily="82" charset="0"/>
              </a:rPr>
              <a:t>Take Notes!</a:t>
            </a:r>
            <a:endParaRPr lang="en-US" sz="2400" dirty="0">
              <a:solidFill>
                <a:srgbClr val="FFFF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Essay Styles Con’t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third style of essay is, perhaps, brand new to you…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b="1" u="sng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DISCURSIVE</a:t>
            </a:r>
            <a:r>
              <a:rPr lang="en-US" b="1" u="sng" dirty="0" smtClean="0"/>
              <a:t>  </a:t>
            </a:r>
            <a:r>
              <a:rPr lang="en-US" b="1" dirty="0" smtClean="0"/>
              <a:t>(most advanced…pros </a:t>
            </a:r>
            <a:r>
              <a:rPr lang="en-US" b="1" u="sng" dirty="0" smtClean="0"/>
              <a:t>and</a:t>
            </a:r>
            <a:r>
              <a:rPr lang="en-US" b="1" dirty="0" smtClean="0"/>
              <a:t> cons, oh my!)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i="1" u="sng" dirty="0" smtClean="0"/>
              <a:t>GOAL</a:t>
            </a:r>
            <a:r>
              <a:rPr lang="en-US" dirty="0" smtClean="0"/>
              <a:t>: </a:t>
            </a:r>
          </a:p>
          <a:p>
            <a:pPr marL="1097598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asks you to consider BOTH sides of a single issue, objectively analyzing each before arriving at any kind of value judgment.  </a:t>
            </a:r>
          </a:p>
          <a:p>
            <a:pPr marL="868998" lvl="3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b="1" dirty="0" smtClean="0"/>
              <a:t>Basic Layout: </a:t>
            </a:r>
          </a:p>
          <a:p>
            <a:pPr marL="594360" lvl="2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Begin with a neutral introduction, provide evidence for the case, 	provide evidence against the case, conclude by either adopting 	one side of the argument or maintaining a neutral (middle-of-the-	road) standpoint.</a:t>
            </a:r>
          </a:p>
        </p:txBody>
      </p:sp>
    </p:spTree>
    <p:extLst>
      <p:ext uri="{BB962C8B-B14F-4D97-AF65-F5344CB8AC3E}">
        <p14:creationId xmlns:p14="http://schemas.microsoft.com/office/powerpoint/2010/main" val="33805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Prompt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 are three basic types of essay tasks that the GP assesses.  Look at the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Sample Test; </a:t>
            </a:r>
            <a:r>
              <a:rPr lang="en-US" dirty="0" smtClean="0"/>
              <a:t>carefully consider each prompt.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Discussing your thoughts with a partner, determine whether the prompt is: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en-US" sz="2200" b="1" dirty="0" smtClean="0"/>
              <a:t>EXPOSITORY</a:t>
            </a:r>
            <a:r>
              <a:rPr lang="en-US" sz="2200" dirty="0" smtClean="0"/>
              <a:t>,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en-US" sz="2200" b="1" dirty="0" smtClean="0"/>
              <a:t>PERSUASIVE</a:t>
            </a:r>
            <a:r>
              <a:rPr lang="en-US" sz="2200" dirty="0" smtClean="0"/>
              <a:t>, or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en-US" sz="2200" b="1" dirty="0" smtClean="0"/>
              <a:t>DISCURSIVE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Underline</a:t>
            </a:r>
            <a:r>
              <a:rPr lang="en-US" dirty="0" smtClean="0"/>
              <a:t> any </a:t>
            </a:r>
            <a:r>
              <a:rPr lang="en-US" u="sng" dirty="0" smtClean="0"/>
              <a:t>key words </a:t>
            </a:r>
            <a:r>
              <a:rPr lang="en-US" dirty="0" smtClean="0"/>
              <a:t>that help you to arrive at your answer.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Write your answer in the left-hand margin of the test next to the prompt.</a:t>
            </a:r>
          </a:p>
        </p:txBody>
      </p:sp>
    </p:spTree>
    <p:extLst>
      <p:ext uri="{BB962C8B-B14F-4D97-AF65-F5344CB8AC3E}">
        <p14:creationId xmlns:p14="http://schemas.microsoft.com/office/powerpoint/2010/main" val="13989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dirty="0" smtClean="0">
                <a:solidFill>
                  <a:srgbClr val="164C6C"/>
                </a:solidFill>
              </a:rPr>
              <a:t>: Prompt Identification: Section 1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04238" cy="4572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How far </a:t>
            </a:r>
            <a:r>
              <a:rPr lang="en-US" dirty="0"/>
              <a:t>do you agree that an [sic] hereditary monarch as Head of State is preferable to an elected president</a:t>
            </a:r>
            <a:r>
              <a:rPr lang="en-US" dirty="0" smtClean="0"/>
              <a:t>?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Discursive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“History repeats itself.”  </a:t>
            </a:r>
            <a:r>
              <a:rPr lang="en-US" b="1" dirty="0">
                <a:solidFill>
                  <a:srgbClr val="FF0000"/>
                </a:solidFill>
              </a:rPr>
              <a:t>To what extent </a:t>
            </a:r>
            <a:r>
              <a:rPr lang="en-US" dirty="0"/>
              <a:t>do you agree?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Discursive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Should</a:t>
            </a:r>
            <a:r>
              <a:rPr lang="en-US" dirty="0"/>
              <a:t> every country have the right to possess weapons of war</a:t>
            </a:r>
            <a:r>
              <a:rPr lang="en-US" dirty="0" smtClean="0"/>
              <a:t>?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Persuasive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“No man is an island.”  </a:t>
            </a:r>
            <a:r>
              <a:rPr lang="en-US" b="1" dirty="0">
                <a:solidFill>
                  <a:srgbClr val="FF0000"/>
                </a:solidFill>
              </a:rPr>
              <a:t>Discuss</a:t>
            </a:r>
            <a:r>
              <a:rPr lang="en-US" dirty="0"/>
              <a:t>.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Discursive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Should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women be more prominent in public life in your country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Persuasive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dirty="0" smtClean="0">
                <a:solidFill>
                  <a:srgbClr val="164C6C"/>
                </a:solidFill>
              </a:rPr>
              <a:t>: Prompt Identification: 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‘Human beings should look forward to the next century with pessimism, not optimism.’  </a:t>
            </a:r>
            <a:r>
              <a:rPr lang="en-US" b="1" dirty="0">
                <a:solidFill>
                  <a:srgbClr val="FF0000"/>
                </a:solidFill>
              </a:rPr>
              <a:t>Discuss</a:t>
            </a:r>
            <a:r>
              <a:rPr lang="en-US" dirty="0"/>
              <a:t>.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Discursive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b="1" dirty="0">
                <a:solidFill>
                  <a:srgbClr val="FF0000"/>
                </a:solidFill>
              </a:rPr>
              <a:t>Assess the ability </a:t>
            </a:r>
            <a:r>
              <a:rPr lang="en-US" dirty="0"/>
              <a:t>of technology to ensure human happiness in the present society.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Discursive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b="1" dirty="0">
                <a:solidFill>
                  <a:srgbClr val="FF0000"/>
                </a:solidFill>
              </a:rPr>
              <a:t>Account for </a:t>
            </a:r>
            <a:r>
              <a:rPr lang="en-US" dirty="0"/>
              <a:t>the ever-increasing popularity of numbers and word puzzles. 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>
                <a:solidFill>
                  <a:srgbClr val="FF0000"/>
                </a:solidFill>
              </a:rPr>
              <a:t>Expository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b="1" dirty="0">
                <a:solidFill>
                  <a:srgbClr val="FF0000"/>
                </a:solidFill>
              </a:rPr>
              <a:t>Consider the problem </a:t>
            </a:r>
            <a:r>
              <a:rPr lang="en-US" dirty="0"/>
              <a:t>of noise in society </a:t>
            </a:r>
            <a:r>
              <a:rPr lang="en-US" b="1" dirty="0">
                <a:solidFill>
                  <a:srgbClr val="FF0000"/>
                </a:solidFill>
              </a:rPr>
              <a:t>and ways to reduce </a:t>
            </a:r>
            <a:r>
              <a:rPr lang="en-US" dirty="0"/>
              <a:t>it.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Expository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Consider the case for and against </a:t>
            </a:r>
            <a:r>
              <a:rPr lang="en-US" dirty="0"/>
              <a:t>stem cell research.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Discursive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dirty="0" smtClean="0">
                <a:solidFill>
                  <a:srgbClr val="164C6C"/>
                </a:solidFill>
              </a:rPr>
              <a:t>: Prompt Identification: 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 “A book has one purpose: to entertain.”  </a:t>
            </a:r>
            <a:r>
              <a:rPr lang="en-US" b="1" dirty="0">
                <a:solidFill>
                  <a:srgbClr val="FF0000"/>
                </a:solidFill>
              </a:rPr>
              <a:t>Evaluate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this statement.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Discursive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What</a:t>
            </a:r>
            <a:r>
              <a:rPr lang="en-US" dirty="0"/>
              <a:t> music appeals to you and </a:t>
            </a:r>
            <a:r>
              <a:rPr lang="en-US" b="1" dirty="0">
                <a:solidFill>
                  <a:srgbClr val="FF0000"/>
                </a:solidFill>
              </a:rPr>
              <a:t>why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Expository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b="1" dirty="0">
                <a:solidFill>
                  <a:srgbClr val="FF0000"/>
                </a:solidFill>
              </a:rPr>
              <a:t> Is it important 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preserve old buildings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dirty="0"/>
              <a:t> to   </a:t>
            </a:r>
            <a:br>
              <a:rPr lang="en-US" dirty="0"/>
            </a:br>
            <a:r>
              <a:rPr lang="en-US" dirty="0"/>
              <a:t> encourage new forms of architecture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Persuasive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Explain</a:t>
            </a:r>
            <a:r>
              <a:rPr lang="en-US" dirty="0"/>
              <a:t> the popularity of designer labels.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Expository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Consider the </a:t>
            </a:r>
            <a:r>
              <a:rPr lang="en-US" dirty="0"/>
              <a:t>artistic and social </a:t>
            </a:r>
            <a:r>
              <a:rPr lang="en-US" b="1" dirty="0">
                <a:solidFill>
                  <a:srgbClr val="FF0000"/>
                </a:solidFill>
              </a:rPr>
              <a:t>value</a:t>
            </a:r>
            <a:r>
              <a:rPr lang="en-US" dirty="0"/>
              <a:t> of cartoons and/or animated films.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Discursive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PROMPT TASKS…a Guide to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4238" cy="518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will discuss much when it comes to decoding prompts, but here are your GOLDEN RULES when determining the </a:t>
            </a:r>
            <a:r>
              <a:rPr lang="en-US" b="1" u="sng" dirty="0" smtClean="0"/>
              <a:t>style</a:t>
            </a:r>
            <a:r>
              <a:rPr lang="en-US" dirty="0" smtClean="0"/>
              <a:t> of your essay: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GOLDEN RULE #1…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b="1" dirty="0" smtClean="0"/>
              <a:t>Once a Discursive, </a:t>
            </a:r>
            <a:r>
              <a:rPr lang="en-US" b="1" i="1" dirty="0" smtClean="0"/>
              <a:t>always</a:t>
            </a:r>
            <a:r>
              <a:rPr lang="en-US" b="1" dirty="0" smtClean="0"/>
              <a:t> a Discursive.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sz="12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GOLDEN RULE #2…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b="1" dirty="0" smtClean="0"/>
              <a:t>Persuasive is fine, but </a:t>
            </a:r>
            <a:r>
              <a:rPr lang="en-US" b="1" i="1" dirty="0" smtClean="0"/>
              <a:t>add</a:t>
            </a:r>
            <a:r>
              <a:rPr lang="en-US" b="1" dirty="0" smtClean="0"/>
              <a:t> to refine!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sz="12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GOLDEN RULE #3…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b="1" dirty="0" smtClean="0"/>
              <a:t>It might be expository, but don’t get freaked if you feel like the force is with you…(every time we put the pen to paper we are arguing-</a:t>
            </a:r>
            <a:r>
              <a:rPr lang="en-US" b="1" i="1" dirty="0" err="1" smtClean="0"/>
              <a:t>ish</a:t>
            </a:r>
            <a:r>
              <a:rPr lang="en-US" b="1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10624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Prompt Interpretation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We will learn to decode the </a:t>
            </a:r>
            <a:r>
              <a:rPr lang="en-US" b="1" i="1" dirty="0" smtClean="0"/>
              <a:t>style</a:t>
            </a:r>
            <a:r>
              <a:rPr lang="en-US" dirty="0" smtClean="0"/>
              <a:t> of the essay pretty easily, but the hard part of prompt selection often lies in interpreting what it wants you to talk about. </a:t>
            </a:r>
          </a:p>
          <a:p>
            <a:pPr eaLnBrk="1" hangingPunct="1"/>
            <a:r>
              <a:rPr lang="en-US" dirty="0" smtClean="0"/>
              <a:t>Interpret the following prompt: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4267200"/>
            <a:ext cx="72390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117600">
              <a:schemeClr val="accent3">
                <a:lumMod val="60000"/>
                <a:lumOff val="40000"/>
                <a:alpha val="38000"/>
              </a:schemeClr>
            </a:glow>
            <a:softEdge rad="190500"/>
          </a:effectLst>
          <a:scene3d>
            <a:camera prst="orthographicFront">
              <a:rot lat="21599992" lon="0" rev="0"/>
            </a:camera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prstClr val="black"/>
                </a:solidFill>
                <a:effectLst>
                  <a:glow rad="63500">
                    <a:srgbClr val="1B587C">
                      <a:satMod val="175000"/>
                      <a:alpha val="40000"/>
                    </a:srgbClr>
                  </a:glow>
                </a:effectLst>
              </a:rPr>
              <a:t>How successfully is crime being tackled in your society?</a:t>
            </a:r>
          </a:p>
        </p:txBody>
      </p:sp>
    </p:spTree>
    <p:extLst>
      <p:ext uri="{BB962C8B-B14F-4D97-AF65-F5344CB8AC3E}">
        <p14:creationId xmlns:p14="http://schemas.microsoft.com/office/powerpoint/2010/main" val="4640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Prompt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lvl="3" indent="-274320" eaLnBrk="1" fontAlgn="auto" hangingPunct="1">
              <a:lnSpc>
                <a:spcPct val="25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"/>
              <a:buNone/>
              <a:defRPr/>
            </a:pPr>
            <a:r>
              <a:rPr lang="en-US" sz="4000" dirty="0" smtClean="0"/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How successfully </a:t>
            </a:r>
            <a:r>
              <a:rPr lang="en-US" sz="4000" dirty="0" smtClean="0"/>
              <a:t>is </a:t>
            </a:r>
            <a:r>
              <a:rPr lang="en-US" sz="4000" b="1" dirty="0" smtClean="0"/>
              <a:t>crime tackled</a:t>
            </a:r>
            <a:r>
              <a:rPr lang="en-US" sz="4000" dirty="0" smtClean="0"/>
              <a:t> in </a:t>
            </a:r>
            <a:r>
              <a:rPr lang="en-US" sz="4000" b="1" dirty="0" smtClean="0"/>
              <a:t>your society?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3200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</a:rPr>
              <a:t>Discursive Style required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1143000"/>
            <a:ext cx="32004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black"/>
                </a:solidFill>
              </a:rPr>
              <a:t>Political crime, social crime, environmental crime, white-collar crime, cyber-crime, etc.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5029200"/>
            <a:ext cx="556260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</a:rPr>
              <a:t>“Your” involves YOU</a:t>
            </a:r>
            <a:r>
              <a:rPr lang="en-US" dirty="0">
                <a:solidFill>
                  <a:prstClr val="black"/>
                </a:solidFill>
              </a:rPr>
              <a:t>! You may discuss your </a:t>
            </a:r>
            <a:r>
              <a:rPr lang="en-US" b="1" dirty="0">
                <a:solidFill>
                  <a:prstClr val="black"/>
                </a:solidFill>
              </a:rPr>
              <a:t>AMERICAN</a:t>
            </a:r>
            <a:r>
              <a:rPr lang="en-US" dirty="0">
                <a:solidFill>
                  <a:prstClr val="black"/>
                </a:solidFill>
              </a:rPr>
              <a:t> society, </a:t>
            </a:r>
            <a:r>
              <a:rPr lang="en-US" u="sng" dirty="0">
                <a:solidFill>
                  <a:prstClr val="black"/>
                </a:solidFill>
              </a:rPr>
              <a:t>OR</a:t>
            </a:r>
            <a:r>
              <a:rPr lang="en-US" dirty="0">
                <a:solidFill>
                  <a:prstClr val="black"/>
                </a:solidFill>
              </a:rPr>
              <a:t> if you indicate that you consider yourself a member of </a:t>
            </a:r>
            <a:r>
              <a:rPr lang="en-US" b="1" dirty="0">
                <a:solidFill>
                  <a:prstClr val="black"/>
                </a:solidFill>
              </a:rPr>
              <a:t>GLOBAL</a:t>
            </a:r>
            <a:r>
              <a:rPr lang="en-US" dirty="0">
                <a:solidFill>
                  <a:prstClr val="black"/>
                </a:solidFill>
              </a:rPr>
              <a:t> society or </a:t>
            </a:r>
            <a:r>
              <a:rPr lang="en-US" b="1" dirty="0">
                <a:solidFill>
                  <a:prstClr val="black"/>
                </a:solidFill>
              </a:rPr>
              <a:t>MODERN</a:t>
            </a:r>
            <a:r>
              <a:rPr lang="en-US" dirty="0">
                <a:solidFill>
                  <a:prstClr val="black"/>
                </a:solidFill>
              </a:rPr>
              <a:t> society, for example, you can broaden your coverage.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95400" y="1905000"/>
            <a:ext cx="8382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6553200" y="2209800"/>
            <a:ext cx="838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267200" y="4495800"/>
            <a:ext cx="2514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00200" y="3124200"/>
            <a:ext cx="3581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</a:rPr>
              <a:t>Handled, Halted, Minimized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143000" y="3505200"/>
            <a:ext cx="1752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4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164C6C"/>
                </a:solidFill>
              </a:rPr>
              <a:t>The General Paper…what does it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look </a:t>
            </a:r>
            <a:r>
              <a:rPr lang="en-US" dirty="0" smtClean="0">
                <a:solidFill>
                  <a:srgbClr val="164C6C"/>
                </a:solidFill>
              </a:rPr>
              <a:t>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Administered in MAY/June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WRITTEN examination, </a:t>
            </a:r>
            <a:r>
              <a:rPr lang="en-US" b="1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ESSAYS </a:t>
            </a:r>
            <a:r>
              <a:rPr lang="en-US" b="1" dirty="0" smtClean="0"/>
              <a:t>in 2 HOURS (1 day of testing)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exam paper is divided into </a:t>
            </a:r>
            <a:r>
              <a:rPr lang="en-US" b="1" dirty="0" smtClean="0"/>
              <a:t>three</a:t>
            </a:r>
            <a:r>
              <a:rPr lang="en-US" dirty="0" smtClean="0"/>
              <a:t> sections, with </a:t>
            </a:r>
            <a:r>
              <a:rPr lang="en-US" i="1" dirty="0" smtClean="0"/>
              <a:t>five</a:t>
            </a:r>
            <a:r>
              <a:rPr lang="en-US" dirty="0" smtClean="0"/>
              <a:t> prompt options in each for a total of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u="sng" dirty="0" smtClean="0"/>
              <a:t>Candidates must choose two questions, each from a </a:t>
            </a:r>
            <a:r>
              <a:rPr lang="en-US" b="1" u="sng" dirty="0" smtClean="0">
                <a:ln>
                  <a:solidFill>
                    <a:schemeClr val="accent1"/>
                  </a:solidFill>
                </a:ln>
              </a:rPr>
              <a:t>different</a:t>
            </a:r>
            <a:r>
              <a:rPr lang="en-US" b="1" u="sng" dirty="0" smtClean="0"/>
              <a:t> section.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Each essay is weighted at 50% of the final mark.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Each</a:t>
            </a:r>
            <a:r>
              <a:rPr lang="en-US" dirty="0" smtClean="0"/>
              <a:t> essay written carries up to </a:t>
            </a:r>
            <a:r>
              <a:rPr lang="en-US" u="sng" dirty="0" smtClean="0"/>
              <a:t>30</a:t>
            </a:r>
            <a:r>
              <a:rPr lang="en-US" dirty="0" smtClean="0"/>
              <a:t> marks for </a:t>
            </a:r>
            <a:r>
              <a:rPr lang="en-US" b="1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US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up to </a:t>
            </a:r>
            <a:r>
              <a:rPr lang="en-US" u="sng" dirty="0" smtClean="0"/>
              <a:t>20</a:t>
            </a:r>
            <a:r>
              <a:rPr lang="en-US" dirty="0" smtClean="0"/>
              <a:t> marks for Use of English/ </a:t>
            </a:r>
            <a:r>
              <a:rPr lang="en-US" b="1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1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Hand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 your hand on a blank piece of notebook paper.</a:t>
            </a:r>
          </a:p>
          <a:p>
            <a:r>
              <a:rPr lang="en-US" dirty="0" smtClean="0"/>
              <a:t>Trace your hand with a pen.</a:t>
            </a:r>
          </a:p>
          <a:p>
            <a:r>
              <a:rPr lang="en-US" dirty="0" smtClean="0"/>
              <a:t>Label each one of the fingers as shown below.</a:t>
            </a:r>
            <a:endParaRPr lang="en-US" dirty="0"/>
          </a:p>
        </p:txBody>
      </p:sp>
      <p:pic>
        <p:nvPicPr>
          <p:cNvPr id="4" name="Content Placeholder 3" descr="hand details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t="14159" b="14159"/>
          <a:stretch>
            <a:fillRect/>
          </a:stretch>
        </p:blipFill>
        <p:spPr bwMode="auto">
          <a:xfrm>
            <a:off x="1461655" y="3034145"/>
            <a:ext cx="58110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1782" y="3505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Science &amp; Technology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94055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Politics/Gov’t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3146701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Environment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4267200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Social/Cultural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5257800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Media/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Entertainment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use this “graphic organizer” to break down and analyze future prompts.</a:t>
            </a:r>
          </a:p>
          <a:p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7650" y="2967335"/>
            <a:ext cx="5328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Hand!!!!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05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a hand for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Broad </a:t>
            </a:r>
            <a:r>
              <a:rPr lang="en-US" dirty="0" smtClean="0"/>
              <a:t>Term?  Get Your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Hands </a:t>
            </a:r>
            <a:r>
              <a:rPr lang="en-US" dirty="0" smtClean="0"/>
              <a:t>Dirty!</a:t>
            </a:r>
            <a:endParaRPr lang="en-US" dirty="0"/>
          </a:p>
        </p:txBody>
      </p:sp>
      <p:pic>
        <p:nvPicPr>
          <p:cNvPr id="4" name="Content Placeholder 3" descr="hand detail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30000"/>
          </a:blip>
          <a:srcRect t="14159" b="14159"/>
          <a:stretch>
            <a:fillRect/>
          </a:stretch>
        </p:blipFill>
        <p:spPr bwMode="auto">
          <a:xfrm>
            <a:off x="301751" y="1527048"/>
            <a:ext cx="8639983" cy="464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3962400"/>
            <a:ext cx="2057400" cy="707886"/>
          </a:xfrm>
          <a:prstGeom prst="rect">
            <a:avLst/>
          </a:prstGeom>
          <a:solidFill>
            <a:schemeClr val="accent3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black"/>
                </a:solidFill>
                <a:latin typeface="Arial" charset="0"/>
              </a:rPr>
              <a:t>CRIME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209801"/>
            <a:ext cx="2590800" cy="461665"/>
          </a:xfrm>
          <a:prstGeom prst="rect">
            <a:avLst/>
          </a:prstGeom>
          <a:solidFill>
            <a:schemeClr val="accent3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</a:rPr>
              <a:t>Science/Tech.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2743200"/>
            <a:ext cx="2590800" cy="461665"/>
          </a:xfrm>
          <a:prstGeom prst="rect">
            <a:avLst/>
          </a:prstGeom>
          <a:solidFill>
            <a:schemeClr val="accent3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</a:rPr>
              <a:t>Environment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1752600"/>
            <a:ext cx="2590800" cy="461665"/>
          </a:xfrm>
          <a:prstGeom prst="rect">
            <a:avLst/>
          </a:prstGeom>
          <a:solidFill>
            <a:schemeClr val="accent3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</a:rPr>
              <a:t>Politics/Gov’t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8400" y="3810000"/>
            <a:ext cx="2590800" cy="461665"/>
          </a:xfrm>
          <a:prstGeom prst="rect">
            <a:avLst/>
          </a:prstGeom>
          <a:solidFill>
            <a:schemeClr val="accent3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</a:rPr>
              <a:t>Social/Cultural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410200"/>
            <a:ext cx="2590800" cy="830997"/>
          </a:xfrm>
          <a:prstGeom prst="rect">
            <a:avLst/>
          </a:prstGeom>
          <a:solidFill>
            <a:schemeClr val="accent3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</a:rPr>
              <a:t>Media, Entertainment</a:t>
            </a:r>
          </a:p>
        </p:txBody>
      </p:sp>
    </p:spTree>
    <p:extLst>
      <p:ext uri="{BB962C8B-B14F-4D97-AF65-F5344CB8AC3E}">
        <p14:creationId xmlns:p14="http://schemas.microsoft.com/office/powerpoint/2010/main" val="4422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164C6C"/>
                </a:solidFill>
              </a:rPr>
              <a:t>Prompt Interpretation: </a:t>
            </a:r>
            <a:br>
              <a:rPr lang="en-US" sz="3000" dirty="0" smtClean="0">
                <a:solidFill>
                  <a:srgbClr val="164C6C"/>
                </a:solidFill>
              </a:rPr>
            </a:b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Freedoms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Take a second look at the test…identify valuable </a:t>
            </a:r>
            <a:r>
              <a:rPr lang="en-US" b="1" u="sng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TRIGGER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u="sng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WORDS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/>
              <a:t>by indicating </a:t>
            </a:r>
            <a:r>
              <a:rPr lang="en-US" b="1" dirty="0" smtClean="0"/>
              <a:t>which words open up or set limits on the prompt </a:t>
            </a:r>
            <a:r>
              <a:rPr lang="en-US" dirty="0" smtClean="0"/>
              <a:t>itself.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u="sng" dirty="0" smtClean="0"/>
              <a:t>WIDE-OPEN INTERPRETATION: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teenagers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more actively involved in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Teens in America?  China?  Cuba?  Canada?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Politics regarding the elections? Human rights?  Education?  The environment? 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u="sng" dirty="0" smtClean="0"/>
              <a:t>LIMITS SET: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 case for and against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 cell research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Very specific…you may only talk about stem cell research, no other kind of scientific innovation.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Other words that tend to limit: always, only, alone, certain, most, etc.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/>
              <a:t>Adjectives that suggest/emphasize: powerful, meaningless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164C6C"/>
                </a:solidFill>
              </a:rPr>
              <a:t>Prompt Picking: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Terms </a:t>
            </a:r>
            <a:r>
              <a:rPr lang="en-US" dirty="0" smtClean="0">
                <a:solidFill>
                  <a:srgbClr val="164C6C"/>
                </a:solidFill>
              </a:rPr>
              <a:t>to Consider Closely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71600"/>
            <a:ext cx="8504238" cy="53340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How far do you agree that an [sic] hereditary </a:t>
            </a:r>
            <a:r>
              <a:rPr lang="en-US" sz="1500" b="1" dirty="0">
                <a:solidFill>
                  <a:srgbClr val="FF0000"/>
                </a:solidFill>
              </a:rPr>
              <a:t>monarch</a:t>
            </a:r>
            <a:r>
              <a:rPr lang="en-US" sz="1500" dirty="0"/>
              <a:t> as Head of State is preferable to an elected </a:t>
            </a:r>
            <a:r>
              <a:rPr lang="en-US" sz="1500" b="1" dirty="0">
                <a:solidFill>
                  <a:srgbClr val="FF0000"/>
                </a:solidFill>
              </a:rPr>
              <a:t>president</a:t>
            </a:r>
            <a:r>
              <a:rPr lang="en-US" sz="1500" dirty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“</a:t>
            </a:r>
            <a:r>
              <a:rPr lang="en-US" sz="1500" b="1" dirty="0">
                <a:solidFill>
                  <a:srgbClr val="FF0000"/>
                </a:solidFill>
              </a:rPr>
              <a:t>History</a:t>
            </a:r>
            <a:r>
              <a:rPr lang="en-US" sz="1500" dirty="0">
                <a:solidFill>
                  <a:srgbClr val="FF0000"/>
                </a:solidFill>
              </a:rPr>
              <a:t> </a:t>
            </a:r>
            <a:r>
              <a:rPr lang="en-US" sz="1500" dirty="0"/>
              <a:t>repeats itself.”  To what extent do you agree?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Should </a:t>
            </a:r>
            <a:r>
              <a:rPr lang="en-US" sz="1500" b="1" dirty="0">
                <a:solidFill>
                  <a:srgbClr val="FF0000"/>
                </a:solidFill>
              </a:rPr>
              <a:t>every country </a:t>
            </a:r>
            <a:r>
              <a:rPr lang="en-US" sz="1500" dirty="0"/>
              <a:t>have the right to possess </a:t>
            </a:r>
            <a:r>
              <a:rPr lang="en-US" sz="1500" b="1" dirty="0">
                <a:solidFill>
                  <a:srgbClr val="FF0000"/>
                </a:solidFill>
              </a:rPr>
              <a:t>weapons</a:t>
            </a:r>
            <a:r>
              <a:rPr lang="en-US" sz="1500" dirty="0"/>
              <a:t> of war?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 “No </a:t>
            </a:r>
            <a:r>
              <a:rPr lang="en-US" sz="1500" b="1" dirty="0">
                <a:solidFill>
                  <a:srgbClr val="FF0000"/>
                </a:solidFill>
              </a:rPr>
              <a:t>man</a:t>
            </a:r>
            <a:r>
              <a:rPr lang="en-US" sz="1500" dirty="0"/>
              <a:t> is an </a:t>
            </a:r>
            <a:r>
              <a:rPr lang="en-US" sz="1500" b="1" dirty="0">
                <a:solidFill>
                  <a:srgbClr val="FF0000"/>
                </a:solidFill>
              </a:rPr>
              <a:t>island</a:t>
            </a:r>
            <a:r>
              <a:rPr lang="en-US" sz="1500" dirty="0"/>
              <a:t>.”  Discuss.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Should </a:t>
            </a:r>
            <a:r>
              <a:rPr lang="en-US" sz="1500" b="1" dirty="0">
                <a:solidFill>
                  <a:srgbClr val="FF0000"/>
                </a:solidFill>
              </a:rPr>
              <a:t>women</a:t>
            </a:r>
            <a:r>
              <a:rPr lang="en-US" sz="1500" dirty="0"/>
              <a:t> be more prominent in </a:t>
            </a:r>
            <a:r>
              <a:rPr lang="en-US" sz="1500" b="1" dirty="0">
                <a:solidFill>
                  <a:srgbClr val="FF0000"/>
                </a:solidFill>
              </a:rPr>
              <a:t>public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FF0000"/>
                </a:solidFill>
              </a:rPr>
              <a:t>life</a:t>
            </a:r>
            <a:r>
              <a:rPr lang="en-US" sz="1500" dirty="0"/>
              <a:t> in </a:t>
            </a:r>
            <a:r>
              <a:rPr lang="en-US" sz="1500" b="1" dirty="0">
                <a:solidFill>
                  <a:srgbClr val="FF0000"/>
                </a:solidFill>
              </a:rPr>
              <a:t>your country</a:t>
            </a:r>
            <a:r>
              <a:rPr lang="en-US" sz="1500" dirty="0" smtClean="0"/>
              <a:t>?</a:t>
            </a:r>
            <a:r>
              <a:rPr lang="en-US" sz="1500" b="1" dirty="0"/>
              <a:t> </a:t>
            </a:r>
            <a:endParaRPr lang="en-US" sz="1500" dirty="0"/>
          </a:p>
          <a:p>
            <a:pPr marL="514350" lvl="0" indent="-514350">
              <a:buFont typeface="+mj-lt"/>
              <a:buAutoNum type="arabicPeriod"/>
            </a:pPr>
            <a:r>
              <a:rPr lang="en-US" sz="1500" b="1" dirty="0">
                <a:solidFill>
                  <a:srgbClr val="FF0000"/>
                </a:solidFill>
              </a:rPr>
              <a:t>‘Human beings </a:t>
            </a:r>
            <a:r>
              <a:rPr lang="en-US" sz="1500" dirty="0"/>
              <a:t>should look forward to the </a:t>
            </a:r>
            <a:r>
              <a:rPr lang="en-US" sz="1500" b="1" dirty="0">
                <a:solidFill>
                  <a:srgbClr val="FF0000"/>
                </a:solidFill>
              </a:rPr>
              <a:t>next century </a:t>
            </a:r>
            <a:r>
              <a:rPr lang="en-US" sz="1500" dirty="0"/>
              <a:t>with </a:t>
            </a:r>
            <a:r>
              <a:rPr lang="en-US" sz="1500" b="1" dirty="0">
                <a:solidFill>
                  <a:srgbClr val="FF0000"/>
                </a:solidFill>
              </a:rPr>
              <a:t>pessimism</a:t>
            </a:r>
            <a:r>
              <a:rPr lang="en-US" sz="1500" dirty="0"/>
              <a:t>, not </a:t>
            </a:r>
            <a:r>
              <a:rPr lang="en-US" sz="1500" b="1" dirty="0">
                <a:solidFill>
                  <a:srgbClr val="FF0000"/>
                </a:solidFill>
              </a:rPr>
              <a:t>optimism</a:t>
            </a:r>
            <a:r>
              <a:rPr lang="en-US" sz="1500" dirty="0"/>
              <a:t>.’  Discuss.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Assess the ability of </a:t>
            </a:r>
            <a:r>
              <a:rPr lang="en-US" sz="1500" b="1" dirty="0">
                <a:solidFill>
                  <a:srgbClr val="FF0000"/>
                </a:solidFill>
              </a:rPr>
              <a:t>technology</a:t>
            </a:r>
            <a:r>
              <a:rPr lang="en-US" sz="1500" dirty="0"/>
              <a:t> to ensure</a:t>
            </a:r>
            <a:r>
              <a:rPr lang="en-US" sz="1500" b="1" dirty="0">
                <a:solidFill>
                  <a:srgbClr val="FF0000"/>
                </a:solidFill>
              </a:rPr>
              <a:t> human happiness </a:t>
            </a:r>
            <a:r>
              <a:rPr lang="en-US" sz="1500" dirty="0"/>
              <a:t>in the </a:t>
            </a:r>
            <a:r>
              <a:rPr lang="en-US" sz="1500" b="1" dirty="0">
                <a:solidFill>
                  <a:srgbClr val="FF0000"/>
                </a:solidFill>
              </a:rPr>
              <a:t>present society</a:t>
            </a:r>
            <a:r>
              <a:rPr lang="en-US" sz="15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Account for the ever-increasing </a:t>
            </a:r>
            <a:r>
              <a:rPr lang="en-US" sz="1500" b="1" dirty="0">
                <a:solidFill>
                  <a:srgbClr val="FF0000"/>
                </a:solidFill>
              </a:rPr>
              <a:t>popularity</a:t>
            </a:r>
            <a:r>
              <a:rPr lang="en-US" sz="1500" dirty="0"/>
              <a:t> of numbers and </a:t>
            </a:r>
            <a:r>
              <a:rPr lang="en-US" sz="1500" b="1" dirty="0">
                <a:solidFill>
                  <a:srgbClr val="FF0000"/>
                </a:solidFill>
              </a:rPr>
              <a:t>word puzzles</a:t>
            </a:r>
            <a:r>
              <a:rPr lang="en-US" sz="1500" dirty="0"/>
              <a:t>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Consider the problem of </a:t>
            </a:r>
            <a:r>
              <a:rPr lang="en-US" sz="1500" b="1" dirty="0">
                <a:solidFill>
                  <a:srgbClr val="FF0000"/>
                </a:solidFill>
              </a:rPr>
              <a:t>noise</a:t>
            </a:r>
            <a:r>
              <a:rPr lang="en-US" sz="1500" dirty="0"/>
              <a:t> in </a:t>
            </a:r>
            <a:r>
              <a:rPr lang="en-US" sz="1500" b="1" dirty="0">
                <a:solidFill>
                  <a:srgbClr val="FF0000"/>
                </a:solidFill>
              </a:rPr>
              <a:t>society</a:t>
            </a:r>
            <a:r>
              <a:rPr lang="en-US" sz="1500" dirty="0"/>
              <a:t> and ways to reduce it.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Consider the case for </a:t>
            </a:r>
            <a:r>
              <a:rPr lang="en-US" sz="1500" b="1" dirty="0">
                <a:solidFill>
                  <a:srgbClr val="FF0000"/>
                </a:solidFill>
              </a:rPr>
              <a:t>and</a:t>
            </a:r>
            <a:r>
              <a:rPr lang="en-US" sz="1500" dirty="0"/>
              <a:t> against </a:t>
            </a:r>
            <a:r>
              <a:rPr lang="en-US" sz="1500" b="1" dirty="0">
                <a:solidFill>
                  <a:srgbClr val="FF0000"/>
                </a:solidFill>
              </a:rPr>
              <a:t>stem cell </a:t>
            </a:r>
            <a:r>
              <a:rPr lang="en-US" sz="1500" dirty="0"/>
              <a:t>research. 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 “A </a:t>
            </a:r>
            <a:r>
              <a:rPr lang="en-US" sz="1500" b="1" dirty="0">
                <a:solidFill>
                  <a:srgbClr val="FF0000"/>
                </a:solidFill>
              </a:rPr>
              <a:t>book</a:t>
            </a:r>
            <a:r>
              <a:rPr lang="en-US" sz="1500" dirty="0"/>
              <a:t> has one purpose: to entertain.”  Evaluate this statement.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    What </a:t>
            </a:r>
            <a:r>
              <a:rPr lang="en-US" sz="1500" b="1" dirty="0">
                <a:solidFill>
                  <a:srgbClr val="FF0000"/>
                </a:solidFill>
              </a:rPr>
              <a:t>music</a:t>
            </a:r>
            <a:r>
              <a:rPr lang="en-US" sz="1500" dirty="0"/>
              <a:t> appeals to you and why?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  Is it important to preserve old </a:t>
            </a:r>
            <a:r>
              <a:rPr lang="en-US" sz="1500" b="1" dirty="0">
                <a:solidFill>
                  <a:srgbClr val="FF0000"/>
                </a:solidFill>
              </a:rPr>
              <a:t>buildings</a:t>
            </a:r>
            <a:r>
              <a:rPr lang="en-US" sz="1500" dirty="0"/>
              <a:t> or to encourage new forms of </a:t>
            </a:r>
            <a:r>
              <a:rPr lang="en-US" sz="1500" b="1" dirty="0">
                <a:solidFill>
                  <a:srgbClr val="FF0000"/>
                </a:solidFill>
              </a:rPr>
              <a:t>architecture</a:t>
            </a:r>
            <a:r>
              <a:rPr lang="en-US" sz="1500" dirty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  Explain the </a:t>
            </a:r>
            <a:r>
              <a:rPr lang="en-US" sz="1500" b="1" dirty="0">
                <a:solidFill>
                  <a:srgbClr val="FF0000"/>
                </a:solidFill>
              </a:rPr>
              <a:t>popularity</a:t>
            </a:r>
            <a:r>
              <a:rPr lang="en-US" sz="1500" dirty="0"/>
              <a:t> of </a:t>
            </a:r>
            <a:r>
              <a:rPr lang="en-US" sz="1500" b="1" dirty="0">
                <a:solidFill>
                  <a:srgbClr val="FF0000"/>
                </a:solidFill>
              </a:rPr>
              <a:t>designer</a:t>
            </a:r>
            <a:r>
              <a:rPr lang="en-US" sz="1500" dirty="0"/>
              <a:t> labels.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500" dirty="0"/>
              <a:t>  Consider the </a:t>
            </a:r>
            <a:r>
              <a:rPr lang="en-US" sz="1500" b="1" dirty="0">
                <a:solidFill>
                  <a:srgbClr val="FF0000"/>
                </a:solidFill>
              </a:rPr>
              <a:t>artistic</a:t>
            </a:r>
            <a:r>
              <a:rPr lang="en-US" sz="1500" dirty="0"/>
              <a:t> and </a:t>
            </a:r>
            <a:r>
              <a:rPr lang="en-US" sz="1500" b="1" dirty="0">
                <a:solidFill>
                  <a:srgbClr val="FF0000"/>
                </a:solidFill>
              </a:rPr>
              <a:t>social</a:t>
            </a:r>
            <a:r>
              <a:rPr lang="en-US" sz="1500" dirty="0"/>
              <a:t> value of </a:t>
            </a:r>
            <a:r>
              <a:rPr lang="en-US" sz="1500" b="1" dirty="0">
                <a:solidFill>
                  <a:srgbClr val="FF0000"/>
                </a:solidFill>
              </a:rPr>
              <a:t>cartoons</a:t>
            </a:r>
            <a:r>
              <a:rPr lang="en-US" sz="1500" dirty="0"/>
              <a:t> and/or </a:t>
            </a:r>
            <a:r>
              <a:rPr lang="en-US" sz="1500" b="1" dirty="0">
                <a:solidFill>
                  <a:srgbClr val="FF0000"/>
                </a:solidFill>
              </a:rPr>
              <a:t>animated films</a:t>
            </a:r>
            <a:r>
              <a:rPr lang="en-US" sz="1500" dirty="0"/>
              <a:t>. 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 startAt="6"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680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Seeing Double: Prompt Recycling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784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i="1" dirty="0" smtClean="0"/>
              <a:t>Want to know a TOP SECRET bit of information</a:t>
            </a:r>
            <a:r>
              <a:rPr lang="en-US" sz="2400" dirty="0" smtClean="0"/>
              <a:t>?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sz="2400" b="1" dirty="0"/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What does that mean?  Observe: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/>
              <a:t>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Technology is more of a </a:t>
            </a:r>
            <a:r>
              <a:rPr lang="en-US" sz="2400" b="1" dirty="0" smtClean="0"/>
              <a:t>curse</a:t>
            </a:r>
            <a:r>
              <a:rPr lang="en-US" sz="2400" dirty="0" smtClean="0"/>
              <a:t> than a </a:t>
            </a:r>
            <a:r>
              <a:rPr lang="en-US" sz="2400" b="1" dirty="0" smtClean="0"/>
              <a:t>blessing</a:t>
            </a:r>
            <a:r>
              <a:rPr lang="en-US" sz="2400" dirty="0" smtClean="0"/>
              <a:t> in the workplace.  Do you agree?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Discuss the view that the Internet can be more </a:t>
            </a:r>
            <a:r>
              <a:rPr lang="en-US" sz="2400" b="1" dirty="0" smtClean="0"/>
              <a:t>harmful</a:t>
            </a:r>
            <a:r>
              <a:rPr lang="en-US" sz="2400" dirty="0" smtClean="0"/>
              <a:t> than </a:t>
            </a:r>
            <a:r>
              <a:rPr lang="en-US" sz="2400" b="1" dirty="0" smtClean="0"/>
              <a:t>helpful</a:t>
            </a:r>
            <a:r>
              <a:rPr lang="en-US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Are mobile phones more of a </a:t>
            </a:r>
            <a:r>
              <a:rPr lang="en-US" sz="2400" b="1" dirty="0" smtClean="0"/>
              <a:t>nuisance</a:t>
            </a:r>
            <a:r>
              <a:rPr lang="en-US" sz="2400" dirty="0" smtClean="0"/>
              <a:t> than a </a:t>
            </a:r>
            <a:r>
              <a:rPr lang="en-US" sz="2400" b="1" dirty="0" smtClean="0"/>
              <a:t>benefit</a:t>
            </a:r>
            <a:r>
              <a:rPr lang="en-US" sz="2400" dirty="0" smtClean="0"/>
              <a:t>? 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71600" y="2133600"/>
            <a:ext cx="6477000" cy="646331"/>
          </a:xfrm>
          <a:prstGeom prst="rect">
            <a:avLst/>
          </a:prstGeom>
          <a:solidFill>
            <a:schemeClr val="accent1"/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>
            <a:spAutoFit/>
          </a:bodyPr>
          <a:lstStyle/>
          <a:p>
            <a:pPr lvl="1">
              <a:defRPr/>
            </a:pPr>
            <a:r>
              <a:rPr lang="en-US" b="1" dirty="0">
                <a:solidFill>
                  <a:prstClr val="black"/>
                </a:solidFill>
              </a:rPr>
              <a:t>The AICE: GP Exam RECYCLES prompts!!  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(How ‘green’ of them…!)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791200"/>
            <a:ext cx="6477000" cy="646331"/>
          </a:xfrm>
          <a:prstGeom prst="rect">
            <a:avLst/>
          </a:prstGeom>
          <a:solidFill>
            <a:schemeClr val="accent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prstClr val="black"/>
                </a:solidFill>
              </a:rPr>
              <a:t>How does this impact you?  </a:t>
            </a:r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STUDENTS can RECYCLE Content!!!!</a:t>
            </a:r>
          </a:p>
        </p:txBody>
      </p:sp>
    </p:spTree>
    <p:extLst>
      <p:ext uri="{BB962C8B-B14F-4D97-AF65-F5344CB8AC3E}">
        <p14:creationId xmlns:p14="http://schemas.microsoft.com/office/powerpoint/2010/main" val="35880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64C6C"/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AICE: General Paper exam grades students on two aspects of the final product essay: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CONTENT  (30 points)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CONVENTIONS  (20 points)……………………..</a:t>
            </a:r>
            <a:r>
              <a:rPr lang="en-US" b="1" dirty="0" smtClean="0"/>
              <a:t>2 ESSAYS = 100pts max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 do their facts need to be accurate? </a:t>
            </a:r>
            <a:r>
              <a:rPr lang="en-U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YES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!!!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 they need to cross all t’s and dot all i’s?  </a:t>
            </a:r>
            <a:r>
              <a:rPr lang="en-U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YES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!!!!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BAND 1 = BEST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BAND 5 = WORST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View the </a:t>
            </a:r>
            <a:r>
              <a:rPr lang="en-US" b="1" dirty="0" smtClean="0">
                <a:solidFill>
                  <a:srgbClr val="FF0000"/>
                </a:solidFill>
              </a:rPr>
              <a:t>RUBRICS</a:t>
            </a:r>
            <a:r>
              <a:rPr lang="en-US" b="1" dirty="0" smtClean="0"/>
              <a:t> </a:t>
            </a:r>
            <a:r>
              <a:rPr lang="en-US" dirty="0" smtClean="0"/>
              <a:t>for a quick understanding of the scoring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 smtClean="0"/>
              <a:t>PREPARING TO WRITE a discursive ESSAY…</a:t>
            </a:r>
            <a:endParaRPr lang="en-US" sz="3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Lesson:</a:t>
            </a:r>
            <a:br>
              <a:rPr lang="en-US" dirty="0" smtClean="0"/>
            </a:br>
            <a:r>
              <a:rPr lang="en-US" dirty="0" smtClean="0"/>
              <a:t>STUDENT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2895600"/>
            <a:ext cx="2286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PROMPT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57200"/>
            <a:ext cx="685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(-)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457200"/>
            <a:ext cx="685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(+)</a:t>
            </a:r>
          </a:p>
        </p:txBody>
      </p:sp>
      <p:cxnSp>
        <p:nvCxnSpPr>
          <p:cNvPr id="12" name="Straight Connector 11"/>
          <p:cNvCxnSpPr>
            <a:stCxn id="5" idx="0"/>
          </p:cNvCxnSpPr>
          <p:nvPr/>
        </p:nvCxnSpPr>
        <p:spPr>
          <a:xfrm rot="16200000" flipH="1">
            <a:off x="3238500" y="15621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2"/>
          </p:cNvCxnSpPr>
          <p:nvPr/>
        </p:nvCxnSpPr>
        <p:spPr>
          <a:xfrm rot="5400000">
            <a:off x="3162300" y="5219700"/>
            <a:ext cx="281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3352800"/>
            <a:ext cx="28194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200" y="3352800"/>
            <a:ext cx="29718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" y="106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99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13716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prstClr val="black"/>
                </a:solidFill>
                <a:latin typeface="Arial" charset="0"/>
              </a:rPr>
              <a:t>LOGICAL POINT / THEME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primary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 secondary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 </a:t>
            </a:r>
            <a:endParaRPr lang="en-US" i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4343400"/>
            <a:ext cx="3124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prstClr val="black"/>
                </a:solidFill>
                <a:latin typeface="Arial" charset="0"/>
              </a:rPr>
              <a:t>LOGICAL POINT / THEME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u="sng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primary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 secondary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 </a:t>
            </a:r>
            <a:endParaRPr lang="en-US" i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12954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prstClr val="black"/>
                </a:solidFill>
                <a:latin typeface="Arial" charset="0"/>
              </a:rPr>
              <a:t>LOGICAL POINT / THEME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primary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 secondary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 </a:t>
            </a:r>
            <a:endParaRPr lang="en-US" i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4267200"/>
            <a:ext cx="3048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prstClr val="black"/>
                </a:solidFill>
                <a:latin typeface="Arial" charset="0"/>
              </a:rPr>
              <a:t>LOGICAL POINT / THEME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u="sng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primary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 secondary example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* </a:t>
            </a:r>
            <a:r>
              <a:rPr lang="en-US" i="1" dirty="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details </a:t>
            </a:r>
            <a:endParaRPr lang="en-US" i="1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Syllabus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>
            <a:normAutofit lnSpcReduction="10000"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promote the skills of rational thought, persuasion, analysis, interpretation and evaluation;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encourage the broad exploration and appraisal of social, cultural, economic, philosophical, scientific and technological issues;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promote maturity of thought and clarity of expression;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promote understanding and appreciation of individual, societal and cultural diversity;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encourage independent, critical reading.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0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38400"/>
            <a:ext cx="85344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 society’s record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human rights.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4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2438400"/>
            <a:ext cx="8534400" cy="1143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00" b="1">
                <a:solidFill>
                  <a:srgbClr val="164C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 society’s record </a:t>
            </a:r>
            <a:br>
              <a:rPr lang="en-US" sz="3300" b="1">
                <a:solidFill>
                  <a:srgbClr val="164C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>
                <a:solidFill>
                  <a:srgbClr val="164C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human rights.</a:t>
            </a:r>
            <a:endParaRPr lang="en-US" sz="3300" b="1" dirty="0">
              <a:solidFill>
                <a:srgbClr val="164C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295400"/>
            <a:ext cx="2209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Discursive prompt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16002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Good or bad…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3886200"/>
            <a:ext cx="2819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Arial" charset="0"/>
              </a:rPr>
              <a:t>Civil rights/liberties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Women’s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Gay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Equality: race/culture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Labor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 Children’s rights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095500" y="2095500"/>
            <a:ext cx="9144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6096000" y="1981200"/>
            <a:ext cx="1066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4381500" y="3771900"/>
            <a:ext cx="9906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76800" y="3429000"/>
            <a:ext cx="8382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133600" y="1219200"/>
            <a:ext cx="449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2057400" y="3124200"/>
            <a:ext cx="46482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83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(-)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838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(+)</a:t>
            </a:r>
          </a:p>
        </p:txBody>
      </p:sp>
    </p:spTree>
    <p:extLst>
      <p:ext uri="{BB962C8B-B14F-4D97-AF65-F5344CB8AC3E}">
        <p14:creationId xmlns:p14="http://schemas.microsoft.com/office/powerpoint/2010/main" val="1075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2895600"/>
            <a:ext cx="2286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Assess society’s record regarding human rights.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3200" y="457200"/>
            <a:ext cx="685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(-)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457200"/>
            <a:ext cx="685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(+)</a:t>
            </a:r>
          </a:p>
        </p:txBody>
      </p:sp>
      <p:cxnSp>
        <p:nvCxnSpPr>
          <p:cNvPr id="12" name="Straight Connector 11"/>
          <p:cNvCxnSpPr>
            <a:stCxn id="5" idx="0"/>
          </p:cNvCxnSpPr>
          <p:nvPr/>
        </p:nvCxnSpPr>
        <p:spPr>
          <a:xfrm rot="16200000" flipH="1">
            <a:off x="3238500" y="15621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2"/>
          </p:cNvCxnSpPr>
          <p:nvPr/>
        </p:nvCxnSpPr>
        <p:spPr>
          <a:xfrm rot="5400000">
            <a:off x="3162300" y="5219700"/>
            <a:ext cx="281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3352800"/>
            <a:ext cx="28194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200" y="3352800"/>
            <a:ext cx="29718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" y="76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76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1066800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sz="1600" b="1" u="sng">
                <a:solidFill>
                  <a:prstClr val="black"/>
                </a:solidFill>
                <a:latin typeface="Arial" charset="0"/>
              </a:rPr>
              <a:t>RIGHTS IN THE U.S.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sz="14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</a:t>
            </a: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Women’s Rights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</a:t>
            </a: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1920’s Suffragette Movement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</a:t>
            </a: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Habeus Corpus/Fair Trial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</a:t>
            </a: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“innocent until proven guilty”;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“protection against cruel and</a:t>
            </a:r>
            <a:b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</a:b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 unusual punishment”;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“Miranda Rights”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4343400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>
                <a:solidFill>
                  <a:prstClr val="black"/>
                </a:solidFill>
                <a:latin typeface="Arial" charset="0"/>
              </a:rPr>
              <a:t>RIGHTS ABROAD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    </a:t>
            </a: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Labor Rights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</a:t>
            </a: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Honda Factory Strike;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Child Labor policies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 Democratic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Botswana—new dem. gov’t;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Afghanistan—efforts to instill  </a:t>
            </a:r>
            <a:b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</a:b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                  democratic values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0600" y="43434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>
                <a:solidFill>
                  <a:prstClr val="black"/>
                </a:solidFill>
                <a:latin typeface="Arial" charset="0"/>
              </a:rPr>
              <a:t>RIGHTS ABROAD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Women’s Rights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Iraq-wearing the abaya as trad’l garb;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</a:t>
            </a: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China’s one-child policy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 Children’s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Child soldiers in: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     - Somalia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       - Sierra Leone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1066800"/>
            <a:ext cx="3581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>
                <a:solidFill>
                  <a:prstClr val="black"/>
                </a:solidFill>
                <a:latin typeface="Arial" charset="0"/>
              </a:rPr>
              <a:t>RIGHTS IN THE U.S.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 Gay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</a:t>
            </a: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“Don’t Ask, Don’t Tell” Policy;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Proposition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 </a:t>
            </a:r>
            <a:r>
              <a:rPr lang="en-US" sz="1600" b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Religious Rights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>
                <a:solidFill>
                  <a:prstClr val="black"/>
                </a:solidFill>
                <a:latin typeface="Arial" charset="0"/>
                <a:sym typeface="Wingdings" pitchFamily="2" charset="2"/>
              </a:rPr>
              <a:t>          </a:t>
            </a:r>
            <a:r>
              <a:rPr lang="en-US" sz="1600">
                <a:solidFill>
                  <a:prstClr val="black"/>
                </a:solidFill>
                <a:latin typeface="Arial" charset="0"/>
                <a:sym typeface="Wingdings" pitchFamily="2" charset="2"/>
              </a:rPr>
              <a:t>Mosque-building in NYC</a:t>
            </a:r>
            <a:endParaRPr lang="en-US" sz="16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609600" y="2895600"/>
            <a:ext cx="6477000" cy="2057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Generating Ideas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But how do I </a:t>
            </a:r>
            <a:r>
              <a:rPr lang="en-US" b="1" i="1" dirty="0" smtClean="0"/>
              <a:t>find</a:t>
            </a:r>
            <a:r>
              <a:rPr lang="en-US" b="1" dirty="0" smtClean="0"/>
              <a:t> ideas??</a:t>
            </a:r>
          </a:p>
          <a:p>
            <a:pPr>
              <a:buNone/>
            </a:pPr>
            <a:r>
              <a:rPr lang="en-US" b="1" spc="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Think </a:t>
            </a:r>
            <a:r>
              <a:rPr lang="en-US" b="1" u="sng" spc="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</a:t>
            </a:r>
            <a:r>
              <a:rPr lang="en-US" b="1" spc="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RELEVANCE…!!!</a:t>
            </a:r>
          </a:p>
          <a:p>
            <a:pPr>
              <a:buNone/>
            </a:pPr>
            <a:endParaRPr lang="en-US" b="1" spc="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sz="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State, national, international</a:t>
            </a:r>
          </a:p>
          <a:p>
            <a:pPr lvl="2"/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history,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events</a:t>
            </a:r>
          </a:p>
          <a:p>
            <a:pPr lvl="2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all academic categories </a:t>
            </a:r>
          </a:p>
          <a:p>
            <a:pPr lvl="1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</a:t>
            </a:r>
            <a:r>
              <a:rPr lang="en-US" sz="3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 Approach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you…</a:t>
            </a:r>
          </a:p>
          <a:p>
            <a:pPr marL="274638" lvl="1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nd details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838200"/>
            <a:ext cx="2362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THUMB</a:t>
            </a:r>
            <a:r>
              <a:rPr lang="en-US" sz="2200" b="1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SCIENCE and TECHNOLOGY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0"/>
            <a:ext cx="2362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INDEX</a:t>
            </a:r>
            <a:r>
              <a:rPr lang="en-US" sz="2200" b="1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GOVERNMENT and POLITICS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81800" y="1371600"/>
            <a:ext cx="236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MIDDLE</a:t>
            </a:r>
            <a:r>
              <a:rPr lang="en-US" sz="2200" b="1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ENVIRONMENT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2895600"/>
            <a:ext cx="2362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RING</a:t>
            </a:r>
            <a:r>
              <a:rPr lang="en-US" sz="2200" b="1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SOCIAL RELATIONSHIPS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53200" y="4876800"/>
            <a:ext cx="2362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PINKY</a:t>
            </a:r>
            <a:r>
              <a:rPr lang="en-US" sz="2200" b="1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MEDIA, SPORTS and ENTERTAINMENT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4343400"/>
            <a:ext cx="37338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"/>
            <a:bevelB w="6350"/>
          </a:sp3d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5867400"/>
            <a:ext cx="6019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prstClr val="black"/>
                </a:solidFill>
                <a:latin typeface="Arial" charset="0"/>
              </a:rPr>
              <a:t>CREDITS</a:t>
            </a: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prstClr val="black"/>
                </a:solidFill>
                <a:latin typeface="Arial" charset="0"/>
              </a:rPr>
              <a:t>Teaching the General Paper: Strategies That Work, By Teachers, For Teachers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National Institute of Education, </a:t>
            </a:r>
            <a:r>
              <a:rPr lang="en-US" sz="1200" b="1" dirty="0" err="1">
                <a:solidFill>
                  <a:prstClr val="black"/>
                </a:solidFill>
                <a:latin typeface="Arial" charset="0"/>
              </a:rPr>
              <a:t>Nanyang</a:t>
            </a: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 Technological University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Edited by Caroline Ho, Peter </a:t>
            </a:r>
            <a:r>
              <a:rPr lang="en-US" sz="1200" b="1" dirty="0" err="1">
                <a:solidFill>
                  <a:prstClr val="black"/>
                </a:solidFill>
                <a:latin typeface="Arial" charset="0"/>
              </a:rPr>
              <a:t>Teo</a:t>
            </a: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en-US" sz="1200" b="1" dirty="0" err="1">
                <a:solidFill>
                  <a:prstClr val="black"/>
                </a:solidFill>
                <a:latin typeface="Arial" charset="0"/>
              </a:rPr>
              <a:t>Tay</a:t>
            </a: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 May Yin (2006)</a:t>
            </a:r>
          </a:p>
        </p:txBody>
      </p:sp>
    </p:spTree>
    <p:extLst>
      <p:ext uri="{BB962C8B-B14F-4D97-AF65-F5344CB8AC3E}">
        <p14:creationId xmlns:p14="http://schemas.microsoft.com/office/powerpoint/2010/main" val="26825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534400" cy="758825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“History repeats itself.”  Discuss.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17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nd details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6019800"/>
            <a:ext cx="37338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"/>
            <a:bevelB w="6350"/>
          </a:sp3d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“History repeats itself.”  Discuss.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04800"/>
            <a:ext cx="1828800" cy="37548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SCI/TECH</a:t>
            </a:r>
            <a:r>
              <a:rPr lang="en-US" sz="2200" b="1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Repeats—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nuclear threats with USSR then and Iran now are similar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Doesn’t—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innovative military technology i.e. drones of today replace </a:t>
            </a:r>
            <a:r>
              <a:rPr lang="en-US" dirty="0" err="1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kamikazi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missions of old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0"/>
            <a:ext cx="3810000" cy="18158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GOV’T</a:t>
            </a:r>
            <a:r>
              <a:rPr lang="en-US" sz="2200" b="1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Repeats—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economic slump: the Great Depression and the 2008 Recession.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Doesn’t—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terrorist invasion </a:t>
            </a:r>
            <a:r>
              <a:rPr lang="en-US" dirty="0" err="1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ie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9/11 heightened awareness and security precautions  </a:t>
            </a:r>
            <a:endParaRPr lang="en-US" dirty="0">
              <a:solidFill>
                <a:srgbClr val="3232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39000" y="0"/>
            <a:ext cx="1905000" cy="403187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ENVIRON.</a:t>
            </a:r>
            <a:r>
              <a:rPr lang="en-US" sz="2200" b="1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Repeats—</a:t>
            </a:r>
            <a:r>
              <a:rPr lang="en-US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effects of oil spills on ecosystem i.e. Exxon Valdez and Deepwater Horizon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Doesn’t—</a:t>
            </a:r>
            <a:r>
              <a:rPr lang="en-US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epidemics and pandemics no longer as drastic i.e. Bubonic Plague vs. Swine Flu </a:t>
            </a:r>
            <a:endParaRPr lang="en-US">
              <a:solidFill>
                <a:srgbClr val="3232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0" y="2286000"/>
            <a:ext cx="2133600" cy="32008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SOCIAL</a:t>
            </a:r>
            <a:r>
              <a:rPr lang="en-US" sz="2200" b="1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Repeats—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religious unrest in </a:t>
            </a:r>
            <a:r>
              <a:rPr lang="en-US" dirty="0" err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ie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Irish Catholics then similar to Muslim Americans now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Doesn’t—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women’s rights i.e. suffragette movement; political leadership </a:t>
            </a:r>
            <a:endParaRPr lang="en-US" dirty="0">
              <a:solidFill>
                <a:srgbClr val="3232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7400" y="4495800"/>
            <a:ext cx="3048000" cy="23698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ENTERTAINMENT</a:t>
            </a:r>
            <a:r>
              <a:rPr lang="en-US" sz="2200" b="1" dirty="0">
                <a:solidFill>
                  <a:srgbClr val="F07F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Repeats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—violence in sports </a:t>
            </a:r>
            <a:r>
              <a:rPr lang="en-US" dirty="0" err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ie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Political riots during </a:t>
            </a:r>
            <a:r>
              <a:rPr lang="en-US" dirty="0" err="1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Yugoslavic</a:t>
            </a:r>
            <a:r>
              <a:rPr lang="en-US" dirty="0"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war then and terrorist threats at recent World Cup (Uganda) now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Doesn’t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—reality </a:t>
            </a:r>
            <a:r>
              <a:rPr lang="en-US" dirty="0" err="1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t.v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phenomenon in 21</a:t>
            </a:r>
            <a:r>
              <a:rPr lang="en-US" baseline="300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st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century </a:t>
            </a:r>
            <a:endParaRPr lang="en-US" dirty="0">
              <a:solidFill>
                <a:srgbClr val="3232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Now You Try It:</a:t>
            </a:r>
            <a:endParaRPr lang="en-US" b="1"/>
          </a:p>
        </p:txBody>
      </p:sp>
      <p:sp>
        <p:nvSpPr>
          <p:cNvPr id="4" name="Horizontal Scroll 3"/>
          <p:cNvSpPr/>
          <p:nvPr/>
        </p:nvSpPr>
        <p:spPr>
          <a:xfrm>
            <a:off x="685800" y="2971800"/>
            <a:ext cx="78486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r>
              <a:rPr lang="en-US" dirty="0" smtClean="0"/>
              <a:t>Writing the discursive essay requires one to think BEYOND one’s own personal world.  Look at the prompt below:</a:t>
            </a:r>
          </a:p>
          <a:p>
            <a:pPr lvl="2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truth should always be told, whatever the cost.”  Discuss.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As an AICE writer, students </a:t>
            </a:r>
            <a:r>
              <a:rPr lang="en-US" b="1" dirty="0" smtClean="0"/>
              <a:t>must</a:t>
            </a:r>
            <a:r>
              <a:rPr lang="en-US" dirty="0" smtClean="0"/>
              <a:t> </a:t>
            </a:r>
            <a:r>
              <a:rPr lang="en-US" b="1" dirty="0" smtClean="0"/>
              <a:t>elevate</a:t>
            </a:r>
            <a:r>
              <a:rPr lang="en-US" dirty="0" smtClean="0"/>
              <a:t> their discussion of this topic </a:t>
            </a:r>
            <a:r>
              <a:rPr lang="en-US" b="1" dirty="0" smtClean="0"/>
              <a:t>beyond</a:t>
            </a:r>
            <a:r>
              <a:rPr lang="en-US" dirty="0" smtClean="0"/>
              <a:t> </a:t>
            </a:r>
            <a:r>
              <a:rPr lang="en-US" b="1" dirty="0" smtClean="0"/>
              <a:t>the personal </a:t>
            </a:r>
            <a:r>
              <a:rPr lang="en-US" dirty="0" smtClean="0"/>
              <a:t>realm…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r>
              <a:rPr lang="en-US" dirty="0" smtClean="0"/>
              <a:t>:  Bring “GP Relevance” to the essay by applying the Hand Approach to this prompt.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Pictures\Microsoft Clip Organizer\004413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4724400" cy="4724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THUMB: Science and Technology  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77072" cy="3273552"/>
          </a:xfrm>
        </p:spPr>
        <p:txBody>
          <a:bodyPr/>
          <a:lstStyle/>
          <a:p>
            <a:pPr>
              <a:buNone/>
            </a:pPr>
            <a:r>
              <a:rPr lang="en-US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field</a:t>
            </a:r>
          </a:p>
          <a:p>
            <a:pPr lvl="1"/>
            <a:r>
              <a:rPr lang="en-US" sz="2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THE TRUTH…</a:t>
            </a:r>
          </a:p>
          <a:p>
            <a:pPr lvl="2"/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Hippocratic Oath</a:t>
            </a:r>
          </a:p>
          <a:p>
            <a:pPr lvl="1"/>
            <a:r>
              <a:rPr lang="en-US" sz="2600" b="1" u="sng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2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sz="2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 THE TRUTH…</a:t>
            </a:r>
          </a:p>
          <a:p>
            <a:pPr lvl="2"/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Placebo Effect </a:t>
            </a:r>
          </a:p>
        </p:txBody>
      </p:sp>
    </p:spTree>
    <p:extLst>
      <p:ext uri="{BB962C8B-B14F-4D97-AF65-F5344CB8AC3E}">
        <p14:creationId xmlns:p14="http://schemas.microsoft.com/office/powerpoint/2010/main" val="33716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Assessment Objectives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r>
              <a:rPr lang="en-US" sz="1900" b="1" i="1" dirty="0" smtClean="0"/>
              <a:t>In the assessment, candidates should be able to demonstrate the following skills in relation to what they’ve learned in GP:</a:t>
            </a:r>
          </a:p>
          <a:p>
            <a:pPr lvl="1">
              <a:lnSpc>
                <a:spcPct val="200000"/>
              </a:lnSpc>
            </a:pPr>
            <a:r>
              <a:rPr lang="en-US" sz="1900" b="1" dirty="0" smtClean="0"/>
              <a:t>KNOWLEDGE </a:t>
            </a:r>
          </a:p>
          <a:p>
            <a:pPr lvl="1">
              <a:lnSpc>
                <a:spcPct val="200000"/>
              </a:lnSpc>
            </a:pPr>
            <a:r>
              <a:rPr lang="en-US" sz="1900" b="1" dirty="0" smtClean="0"/>
              <a:t>UNDERSTANDING </a:t>
            </a:r>
          </a:p>
          <a:p>
            <a:pPr lvl="1">
              <a:lnSpc>
                <a:spcPct val="200000"/>
              </a:lnSpc>
            </a:pPr>
            <a:r>
              <a:rPr lang="en-US" sz="1900" b="1" dirty="0" smtClean="0"/>
              <a:t>ANALYSIS </a:t>
            </a:r>
          </a:p>
          <a:p>
            <a:pPr lvl="1">
              <a:lnSpc>
                <a:spcPct val="200000"/>
              </a:lnSpc>
            </a:pPr>
            <a:r>
              <a:rPr lang="en-US" sz="1900" b="1" dirty="0" smtClean="0"/>
              <a:t>APPLICATION </a:t>
            </a:r>
          </a:p>
          <a:p>
            <a:pPr lvl="1">
              <a:lnSpc>
                <a:spcPct val="200000"/>
              </a:lnSpc>
            </a:pPr>
            <a:r>
              <a:rPr lang="en-US" sz="1900" b="1" dirty="0" smtClean="0"/>
              <a:t>COMMUNICATION</a:t>
            </a:r>
          </a:p>
          <a:p>
            <a:pPr lvl="1">
              <a:lnSpc>
                <a:spcPct val="200000"/>
              </a:lnSpc>
            </a:pPr>
            <a:r>
              <a:rPr lang="en-US" sz="1900" b="1" dirty="0" smtClean="0"/>
              <a:t>EVALUATION </a:t>
            </a: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7081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Pictures\Microsoft Clip Organizer\004362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962400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INDEX: Government and Politics 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THE TRUTH…</a:t>
            </a:r>
          </a:p>
          <a:p>
            <a:pPr lvl="1"/>
            <a:r>
              <a:rPr 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Obama’s “open door” policy</a:t>
            </a:r>
          </a:p>
          <a:p>
            <a:r>
              <a:rPr lang="en-US" b="1" u="sng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 THE TRUTH…</a:t>
            </a:r>
          </a:p>
          <a:p>
            <a:pPr lvl="1"/>
            <a:r>
              <a:rPr 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FDR, who hid his polio to </a:t>
            </a:r>
          </a:p>
          <a:p>
            <a:pPr lvl="1">
              <a:buNone/>
            </a:pPr>
            <a:r>
              <a:rPr 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avoid appearing “weak” to</a:t>
            </a:r>
          </a:p>
          <a:p>
            <a:pPr lvl="1">
              <a:buNone/>
            </a:pPr>
            <a:r>
              <a:rPr 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the public eye</a:t>
            </a:r>
            <a:endParaRPr lang="en-US" sz="27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7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wner\Pictures\Microsoft Clip Organizer\0029005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4343400" cy="43203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MIDDLE: Environment  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THE TRUTH…</a:t>
            </a:r>
          </a:p>
          <a:p>
            <a:pPr lvl="1"/>
            <a:r>
              <a:rPr lang="en-US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Gore’s, </a:t>
            </a:r>
          </a:p>
          <a:p>
            <a:pPr lvl="1">
              <a:buNone/>
            </a:pPr>
            <a:r>
              <a:rPr lang="en-US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An Inconvenient Truth</a:t>
            </a:r>
          </a:p>
          <a:p>
            <a:r>
              <a:rPr 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 THE TRUTH…</a:t>
            </a:r>
          </a:p>
          <a:p>
            <a:pPr lvl="1"/>
            <a:r>
              <a:rPr lang="en-US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Resource-rich areas that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reveal such truths/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discoveries may be taken 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advantage of as a result</a:t>
            </a:r>
          </a:p>
        </p:txBody>
      </p:sp>
    </p:spTree>
    <p:extLst>
      <p:ext uri="{BB962C8B-B14F-4D97-AF65-F5344CB8AC3E}">
        <p14:creationId xmlns:p14="http://schemas.microsoft.com/office/powerpoint/2010/main" val="7354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Pictures\Microsoft Clip Organizer\00442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5489200" cy="4876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RING: Social Relationships  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THE TRUTH…</a:t>
            </a:r>
          </a:p>
          <a:p>
            <a:pPr lvl="1"/>
            <a:r>
              <a:rPr lang="en-US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AIDS patients 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 THE TRUTH…</a:t>
            </a:r>
          </a:p>
          <a:p>
            <a:pPr lvl="1"/>
            <a:r>
              <a:rPr lang="en-US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“Don’t Ask, Don’t Tell” Policy </a:t>
            </a:r>
          </a:p>
          <a:p>
            <a:pPr lvl="2"/>
            <a:r>
              <a:rPr lang="en-US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(note: recently abolished…) </a:t>
            </a:r>
            <a:endParaRPr lang="en-US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3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wner\Pictures\Microsoft Clip Organizer\0018755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3582353" cy="434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PINKY: Media, Sports and Entertainment </a:t>
            </a:r>
            <a:endParaRPr 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THE TRUTH…</a:t>
            </a:r>
          </a:p>
          <a:p>
            <a:pPr lvl="1"/>
            <a:r>
              <a:rPr 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Libel/Slander </a:t>
            </a:r>
          </a:p>
          <a:p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</a:p>
          <a:p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 THE TRUTH…</a:t>
            </a:r>
          </a:p>
          <a:p>
            <a:pPr lvl="1"/>
            <a:r>
              <a:rPr 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Gambling for sport and </a:t>
            </a:r>
          </a:p>
          <a:p>
            <a:pPr>
              <a:buNone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the “poker face” 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3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429000"/>
          </a:xfrm>
        </p:spPr>
        <p:txBody>
          <a:bodyPr/>
          <a:lstStyle/>
          <a:p>
            <a:r>
              <a:rPr lang="en-US" dirty="0" smtClean="0"/>
              <a:t>Now we know what the question is asking us (by breaking down the prompt)</a:t>
            </a:r>
          </a:p>
          <a:p>
            <a:endParaRPr lang="en-US" dirty="0" smtClean="0"/>
          </a:p>
          <a:p>
            <a:r>
              <a:rPr lang="en-US" dirty="0" smtClean="0"/>
              <a:t>And we know how to generate ideas (that are “GP relevant”)…</a:t>
            </a:r>
          </a:p>
          <a:p>
            <a:endParaRPr lang="en-US" dirty="0" smtClean="0"/>
          </a:p>
          <a:p>
            <a:r>
              <a:rPr lang="en-US" dirty="0" smtClean="0"/>
              <a:t>NEXT STEP?</a:t>
            </a:r>
          </a:p>
          <a:p>
            <a:endParaRPr lang="en-US" dirty="0" smtClean="0"/>
          </a:p>
          <a:p>
            <a:r>
              <a:rPr lang="en-US" dirty="0" smtClean="0"/>
              <a:t>We will learn how to actually put this direction and these ideas into an essay!!! Get ready to rock, GP-style!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990600"/>
          </a:xfrm>
        </p:spPr>
        <p:txBody>
          <a:bodyPr/>
          <a:lstStyle/>
          <a:p>
            <a:r>
              <a:rPr lang="en-US" sz="2800" dirty="0" smtClean="0"/>
              <a:t>WHAT DID WE LEARN?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0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Topic Areas and Essay Question Focus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b="1" dirty="0" smtClean="0"/>
              <a:t>The topics for this course span the curriculum.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i="1" dirty="0" smtClean="0"/>
              <a:t>The good news is…</a:t>
            </a:r>
            <a:r>
              <a:rPr lang="en-US" sz="2200" dirty="0" smtClean="0"/>
              <a:t>students will arrive with at least ONE area of interest or expertise, which will naturally enhance the learning environment.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i="1" dirty="0" smtClean="0"/>
              <a:t>The downside is…</a:t>
            </a:r>
            <a:r>
              <a:rPr lang="en-US" sz="2200" dirty="0" smtClean="0"/>
              <a:t>there is still much to be covered in terms of topics.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463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200" b="1" u="sng" smtClean="0">
                <a:solidFill>
                  <a:srgbClr val="164C6C"/>
                </a:solidFill>
              </a:rPr>
              <a:t>SECTION 1</a:t>
            </a:r>
            <a:r>
              <a:rPr lang="en-US" sz="2200" b="1" smtClean="0">
                <a:solidFill>
                  <a:srgbClr val="164C6C"/>
                </a:solidFill>
              </a:rPr>
              <a:t>: </a:t>
            </a:r>
            <a:br>
              <a:rPr lang="en-US" sz="2200" b="1" smtClean="0">
                <a:solidFill>
                  <a:srgbClr val="164C6C"/>
                </a:solidFill>
              </a:rPr>
            </a:br>
            <a:r>
              <a:rPr lang="en-US" sz="2200" b="1" smtClean="0">
                <a:solidFill>
                  <a:srgbClr val="164C6C"/>
                </a:solidFill>
              </a:rPr>
              <a:t>Historical, Social, Economic, Political and Philosophical</a:t>
            </a:r>
            <a:endParaRPr lang="en-US" sz="2200" smtClean="0">
              <a:solidFill>
                <a:srgbClr val="164C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533400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2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the role of </a:t>
            </a:r>
            <a:r>
              <a:rPr lang="en-US" sz="7200" b="1" dirty="0" smtClean="0"/>
              <a:t>history</a:t>
            </a:r>
            <a:r>
              <a:rPr lang="en-US" sz="7200" dirty="0" smtClean="0"/>
              <a:t> and </a:t>
            </a:r>
            <a:r>
              <a:rPr lang="en-US" sz="7200" b="1" dirty="0" smtClean="0"/>
              <a:t>war</a:t>
            </a:r>
            <a:r>
              <a:rPr lang="en-US" sz="7200" dirty="0" smtClean="0"/>
              <a:t>; terrorism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the role of the </a:t>
            </a:r>
            <a:r>
              <a:rPr lang="en-US" sz="7200" b="1" dirty="0" smtClean="0"/>
              <a:t>individual</a:t>
            </a:r>
            <a:r>
              <a:rPr lang="en-US" sz="7200" dirty="0" smtClean="0"/>
              <a:t> in society – the family, marriage, peer pressure, social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b="1" dirty="0" smtClean="0"/>
              <a:t>cultural</a:t>
            </a:r>
            <a:r>
              <a:rPr lang="en-US" sz="7200" dirty="0" smtClean="0"/>
              <a:t> changes – youth and drug culture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b="1" dirty="0" smtClean="0"/>
              <a:t>education</a:t>
            </a:r>
            <a:r>
              <a:rPr lang="en-US" sz="7200" dirty="0" smtClean="0"/>
              <a:t> and welfare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sport, leisure, international </a:t>
            </a:r>
            <a:r>
              <a:rPr lang="en-US" sz="7200" b="1" dirty="0" smtClean="0"/>
              <a:t>competition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wealth; changes in </a:t>
            </a:r>
            <a:r>
              <a:rPr lang="en-US" sz="7200" b="1" dirty="0" smtClean="0"/>
              <a:t>work</a:t>
            </a:r>
            <a:r>
              <a:rPr lang="en-US" sz="7200" dirty="0" smtClean="0"/>
              <a:t> practice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the importance and impact of tourism on a country – implications for the </a:t>
            </a:r>
            <a:r>
              <a:rPr lang="en-US" sz="7200" b="1" dirty="0" smtClean="0"/>
              <a:t>economy</a:t>
            </a:r>
            <a:r>
              <a:rPr lang="en-US" sz="7200" dirty="0" smtClean="0"/>
              <a:t>, employment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public transport, </a:t>
            </a:r>
            <a:r>
              <a:rPr lang="en-US" sz="7200" b="1" dirty="0" smtClean="0"/>
              <a:t>environmental</a:t>
            </a:r>
            <a:r>
              <a:rPr lang="en-US" sz="7200" dirty="0" smtClean="0"/>
              <a:t> concerns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b="1" dirty="0" smtClean="0"/>
              <a:t>aid</a:t>
            </a:r>
            <a:r>
              <a:rPr lang="en-US" sz="7200" dirty="0" smtClean="0"/>
              <a:t> provision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the State and its institutions; development of State, </a:t>
            </a:r>
            <a:r>
              <a:rPr lang="en-US" sz="7200" b="1" dirty="0" smtClean="0"/>
              <a:t>democracy</a:t>
            </a:r>
            <a:r>
              <a:rPr lang="en-US" sz="7200" dirty="0" smtClean="0"/>
              <a:t> post-imperialism, nationalism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b="1" dirty="0" smtClean="0"/>
              <a:t>minority</a:t>
            </a:r>
            <a:r>
              <a:rPr lang="en-US" sz="7200" dirty="0" smtClean="0"/>
              <a:t> groups, pressure groups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b="1" dirty="0" smtClean="0"/>
              <a:t>freedom</a:t>
            </a:r>
            <a:r>
              <a:rPr lang="en-US" sz="7200" dirty="0" smtClean="0"/>
              <a:t> of speech, action, thought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b="1" dirty="0" smtClean="0"/>
              <a:t>Judiciary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/>
              <a:t>matters of conscience, </a:t>
            </a:r>
            <a:r>
              <a:rPr lang="en-US" sz="7200" b="1" dirty="0" smtClean="0"/>
              <a:t>faith</a:t>
            </a:r>
            <a:r>
              <a:rPr lang="en-US" sz="7200" dirty="0" smtClean="0"/>
              <a:t>, tolerance, equality.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498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u="sng" smtClean="0">
                <a:solidFill>
                  <a:srgbClr val="164C6C"/>
                </a:solidFill>
              </a:rPr>
              <a:t>SECTION 2</a:t>
            </a:r>
            <a:r>
              <a:rPr lang="en-US" sz="2400" b="1" smtClean="0">
                <a:solidFill>
                  <a:srgbClr val="164C6C"/>
                </a:solidFill>
              </a:rPr>
              <a:t>: </a:t>
            </a:r>
            <a:br>
              <a:rPr lang="en-US" sz="2400" b="1" smtClean="0">
                <a:solidFill>
                  <a:srgbClr val="164C6C"/>
                </a:solidFill>
              </a:rPr>
            </a:br>
            <a:r>
              <a:rPr lang="en-US" sz="2400" b="1" smtClean="0">
                <a:solidFill>
                  <a:srgbClr val="164C6C"/>
                </a:solidFill>
              </a:rPr>
              <a:t>Science, Geography, Math</a:t>
            </a:r>
            <a:endParaRPr lang="en-US" sz="2400" smtClean="0">
              <a:solidFill>
                <a:srgbClr val="164C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medical</a:t>
            </a:r>
            <a:r>
              <a:rPr lang="en-US" dirty="0" smtClean="0"/>
              <a:t> dilemmas and issues of </a:t>
            </a:r>
            <a:r>
              <a:rPr lang="en-US" b="1" dirty="0" smtClean="0"/>
              <a:t>research</a:t>
            </a:r>
            <a:r>
              <a:rPr lang="en-US" dirty="0" smtClean="0"/>
              <a:t> and ethics; concept of </a:t>
            </a:r>
            <a:r>
              <a:rPr lang="en-US" b="1" dirty="0" smtClean="0"/>
              <a:t>progress</a:t>
            </a:r>
            <a:r>
              <a:rPr lang="en-US" dirty="0" smtClean="0"/>
              <a:t> in science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drug</a:t>
            </a:r>
            <a:r>
              <a:rPr lang="en-US" dirty="0" smtClean="0"/>
              <a:t> manufacture and provision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diet, </a:t>
            </a:r>
            <a:r>
              <a:rPr lang="en-US" b="1" dirty="0" smtClean="0"/>
              <a:t>health</a:t>
            </a:r>
            <a:r>
              <a:rPr lang="en-US" dirty="0" smtClean="0"/>
              <a:t> education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old and new </a:t>
            </a:r>
            <a:r>
              <a:rPr lang="en-US" b="1" dirty="0" smtClean="0"/>
              <a:t>industries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spin-offs from </a:t>
            </a:r>
            <a:r>
              <a:rPr lang="en-US" b="1" dirty="0" smtClean="0"/>
              <a:t>space</a:t>
            </a:r>
            <a:r>
              <a:rPr lang="en-US" dirty="0" smtClean="0"/>
              <a:t> industry; weaponry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information and communications </a:t>
            </a:r>
            <a:r>
              <a:rPr lang="en-US" b="1" dirty="0" smtClean="0"/>
              <a:t>technology</a:t>
            </a:r>
            <a:r>
              <a:rPr lang="en-US" dirty="0" smtClean="0"/>
              <a:t>; the Internet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concerns</a:t>
            </a:r>
            <a:r>
              <a:rPr lang="fr-FR" dirty="0" smtClean="0"/>
              <a:t>; </a:t>
            </a:r>
            <a:r>
              <a:rPr lang="fr-FR" dirty="0" err="1" smtClean="0"/>
              <a:t>renewable</a:t>
            </a:r>
            <a:r>
              <a:rPr lang="fr-FR" dirty="0" smtClean="0"/>
              <a:t> </a:t>
            </a:r>
            <a:r>
              <a:rPr lang="fr-FR" b="1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; </a:t>
            </a:r>
            <a:r>
              <a:rPr lang="fr-FR" dirty="0" err="1" smtClean="0"/>
              <a:t>climate</a:t>
            </a:r>
            <a:r>
              <a:rPr lang="fr-FR" dirty="0" smtClean="0"/>
              <a:t> change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migration; </a:t>
            </a:r>
            <a:r>
              <a:rPr lang="en-US" b="1" dirty="0" smtClean="0"/>
              <a:t>population</a:t>
            </a:r>
            <a:r>
              <a:rPr lang="en-US" dirty="0" smtClean="0"/>
              <a:t> dynamics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feeding the global population; </a:t>
            </a:r>
            <a:r>
              <a:rPr lang="en-US" b="1" dirty="0" smtClean="0"/>
              <a:t>farming</a:t>
            </a:r>
            <a:r>
              <a:rPr lang="en-US" dirty="0" smtClean="0"/>
              <a:t> techniques for the twenty-first century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public transport and </a:t>
            </a:r>
            <a:r>
              <a:rPr lang="en-US" b="1" dirty="0" smtClean="0"/>
              <a:t>travel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uses and applications of </a:t>
            </a:r>
            <a:r>
              <a:rPr lang="en-US" b="1" dirty="0" smtClean="0"/>
              <a:t>mathematics</a:t>
            </a:r>
            <a:r>
              <a:rPr lang="en-US" dirty="0" smtClean="0"/>
              <a:t> in everyday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u="sng" smtClean="0">
                <a:solidFill>
                  <a:srgbClr val="164C6C"/>
                </a:solidFill>
              </a:rPr>
              <a:t>SECTION 3</a:t>
            </a:r>
            <a:r>
              <a:rPr lang="en-US" sz="2400" b="1" smtClean="0">
                <a:solidFill>
                  <a:srgbClr val="164C6C"/>
                </a:solidFill>
              </a:rPr>
              <a:t>: </a:t>
            </a:r>
            <a:br>
              <a:rPr lang="en-US" sz="2400" b="1" smtClean="0">
                <a:solidFill>
                  <a:srgbClr val="164C6C"/>
                </a:solidFill>
              </a:rPr>
            </a:br>
            <a:r>
              <a:rPr lang="en-US" sz="2400" b="1" smtClean="0">
                <a:solidFill>
                  <a:srgbClr val="164C6C"/>
                </a:solidFill>
              </a:rPr>
              <a:t>Literature , Language, Arts and Crafts</a:t>
            </a:r>
            <a:endParaRPr lang="en-US" sz="2400" smtClean="0">
              <a:solidFill>
                <a:srgbClr val="164C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literature</a:t>
            </a:r>
            <a:r>
              <a:rPr lang="en-US" dirty="0" smtClean="0"/>
              <a:t>, biography, diary, science fiction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language</a:t>
            </a:r>
            <a:r>
              <a:rPr lang="en-US" dirty="0" smtClean="0"/>
              <a:t> – heritage, tradition, dialect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global </a:t>
            </a:r>
            <a:r>
              <a:rPr lang="en-US" b="1" dirty="0" smtClean="0"/>
              <a:t>media</a:t>
            </a:r>
            <a:r>
              <a:rPr lang="en-US" dirty="0" smtClean="0"/>
              <a:t> – </a:t>
            </a:r>
            <a:r>
              <a:rPr lang="en-US" dirty="0" err="1" smtClean="0"/>
              <a:t>tv</a:t>
            </a:r>
            <a:r>
              <a:rPr lang="en-US" dirty="0" smtClean="0"/>
              <a:t>, radio, satellite; influence and controls; effects on lifestyle, culture and habits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cultural</a:t>
            </a:r>
            <a:r>
              <a:rPr lang="en-US" dirty="0" smtClean="0"/>
              <a:t> dilution and </a:t>
            </a:r>
            <a:r>
              <a:rPr lang="en-US" b="1" dirty="0" smtClean="0"/>
              <a:t>diversification</a:t>
            </a:r>
            <a:r>
              <a:rPr lang="en-US" dirty="0" smtClean="0"/>
              <a:t>; advertising; role models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censorship</a:t>
            </a:r>
            <a:r>
              <a:rPr lang="en-US" dirty="0" smtClean="0"/>
              <a:t>; privacy; the right to know; freedom of the press, etc. uses and abuses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traditional </a:t>
            </a:r>
            <a:r>
              <a:rPr lang="en-US" b="1" dirty="0" smtClean="0"/>
              <a:t>arts</a:t>
            </a:r>
            <a:r>
              <a:rPr lang="en-US" dirty="0" smtClean="0"/>
              <a:t> and crafts; </a:t>
            </a:r>
            <a:r>
              <a:rPr lang="en-US" b="1" dirty="0" smtClean="0"/>
              <a:t>creativity</a:t>
            </a:r>
            <a:r>
              <a:rPr lang="en-US" dirty="0" smtClean="0"/>
              <a:t>; national heritage/preservation; effects of tourism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architecture</a:t>
            </a:r>
            <a:r>
              <a:rPr lang="en-US" dirty="0" smtClean="0"/>
              <a:t>; painting; fashion; </a:t>
            </a:r>
            <a:r>
              <a:rPr lang="en-US" b="1" dirty="0" smtClean="0"/>
              <a:t>photography</a:t>
            </a:r>
            <a:r>
              <a:rPr lang="en-US" dirty="0" smtClean="0"/>
              <a:t>; sculpture; music; </a:t>
            </a:r>
            <a:r>
              <a:rPr lang="en-US" b="1" dirty="0" smtClean="0"/>
              <a:t>heritage,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r>
              <a:rPr lang="en-US" dirty="0" smtClean="0"/>
              <a:t>CAMBRIDGE:</a:t>
            </a:r>
          </a:p>
          <a:p>
            <a:pPr lvl="1"/>
            <a:r>
              <a:rPr lang="en-US" dirty="0" smtClean="0"/>
              <a:t>The GP exam is “not primarily a test of general knowledge” and “teachers [need not] cover all topic areas when teaching the course, as candidates </a:t>
            </a:r>
            <a:r>
              <a:rPr lang="en-US" b="1" dirty="0" smtClean="0"/>
              <a:t>should</a:t>
            </a:r>
            <a:r>
              <a:rPr lang="en-US" dirty="0" smtClean="0"/>
              <a:t> be able to draw upon knowledge and understanding gained when studying other subjects.”  </a:t>
            </a:r>
          </a:p>
          <a:p>
            <a:pPr marL="2746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80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4344</TotalTime>
  <Words>2466</Words>
  <Application>Microsoft Office PowerPoint</Application>
  <PresentationFormat>On-screen Show (4:3)</PresentationFormat>
  <Paragraphs>392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Decatur</vt:lpstr>
      <vt:lpstr>Civic</vt:lpstr>
      <vt:lpstr>1_Civic</vt:lpstr>
      <vt:lpstr>2_Civic</vt:lpstr>
      <vt:lpstr>3_Civic</vt:lpstr>
      <vt:lpstr>4_Civic</vt:lpstr>
      <vt:lpstr>5_Civic</vt:lpstr>
      <vt:lpstr>6_Civic</vt:lpstr>
      <vt:lpstr>7_Civic</vt:lpstr>
      <vt:lpstr>8_Civic</vt:lpstr>
      <vt:lpstr>9_Civic</vt:lpstr>
      <vt:lpstr>10_Civic</vt:lpstr>
      <vt:lpstr>11_Civic</vt:lpstr>
      <vt:lpstr>AICE General Paper</vt:lpstr>
      <vt:lpstr>The General Paper…what does it look like?</vt:lpstr>
      <vt:lpstr>Syllabus AIMS</vt:lpstr>
      <vt:lpstr>Assessment Objectives</vt:lpstr>
      <vt:lpstr>Topic Areas and Essay Question Focus</vt:lpstr>
      <vt:lpstr>SECTION 1:  Historical, Social, Economic, Political and Philosophical</vt:lpstr>
      <vt:lpstr>SECTION 2:  Science, Geography, Math</vt:lpstr>
      <vt:lpstr>SECTION 3:  Literature , Language, Arts and Crafts</vt:lpstr>
      <vt:lpstr>Cambridge</vt:lpstr>
      <vt:lpstr>Talk to Me:</vt:lpstr>
      <vt:lpstr>Essay Styles</vt:lpstr>
      <vt:lpstr>Essay Styles Con’t</vt:lpstr>
      <vt:lpstr>Prompt Identification</vt:lpstr>
      <vt:lpstr>KEY: Prompt Identification: Section 1</vt:lpstr>
      <vt:lpstr>KEY: Prompt Identification: Section 2</vt:lpstr>
      <vt:lpstr>KEY: Prompt Identification: Section 3</vt:lpstr>
      <vt:lpstr>PROMPT TASKS…a Guide to Success</vt:lpstr>
      <vt:lpstr>Prompt Interpretation</vt:lpstr>
      <vt:lpstr>Prompt Interpretation</vt:lpstr>
      <vt:lpstr>The Hand</vt:lpstr>
      <vt:lpstr>The Hand</vt:lpstr>
      <vt:lpstr>Crime</vt:lpstr>
      <vt:lpstr>Broad Term?  Get Your Hands Dirty!</vt:lpstr>
      <vt:lpstr>Prompt Interpretation:  Freedoms and Limitations</vt:lpstr>
      <vt:lpstr>Prompt Picking: Terms to Consider Closely</vt:lpstr>
      <vt:lpstr>Seeing Double: Prompt Recycling</vt:lpstr>
      <vt:lpstr>SCORING</vt:lpstr>
      <vt:lpstr>Sample Lesson: STUDENT SIMULATION</vt:lpstr>
      <vt:lpstr>PowerPoint Presentation</vt:lpstr>
      <vt:lpstr>Assess society’s record  on human rights.</vt:lpstr>
      <vt:lpstr>PowerPoint Presentation</vt:lpstr>
      <vt:lpstr>PowerPoint Presentation</vt:lpstr>
      <vt:lpstr>PowerPoint Presentation</vt:lpstr>
      <vt:lpstr>Generating Ideas</vt:lpstr>
      <vt:lpstr>PowerPoint Presentation</vt:lpstr>
      <vt:lpstr>“History repeats itself.”  Discuss.</vt:lpstr>
      <vt:lpstr>PowerPoint Presentation</vt:lpstr>
      <vt:lpstr>Now You Try It:</vt:lpstr>
      <vt:lpstr>THUMB: Science and Technology  </vt:lpstr>
      <vt:lpstr>INDEX: Government and Politics </vt:lpstr>
      <vt:lpstr>MIDDLE: Environment  </vt:lpstr>
      <vt:lpstr>RING: Social Relationships  </vt:lpstr>
      <vt:lpstr>PINKY: Media, Sports and Entertainment </vt:lpstr>
      <vt:lpstr>WHAT DID WE LEARN?</vt:lpstr>
    </vt:vector>
  </TitlesOfParts>
  <Company>Marion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General Paper</dc:title>
  <dc:creator>Wallwork, Kerry - North Marion High School</dc:creator>
  <cp:lastModifiedBy>CCPS</cp:lastModifiedBy>
  <cp:revision>10</cp:revision>
  <dcterms:created xsi:type="dcterms:W3CDTF">2012-10-09T17:55:49Z</dcterms:created>
  <dcterms:modified xsi:type="dcterms:W3CDTF">2013-05-10T11:08:11Z</dcterms:modified>
</cp:coreProperties>
</file>